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 id="2147483736" r:id="rId6"/>
  </p:sldMasterIdLst>
  <p:notesMasterIdLst>
    <p:notesMasterId r:id="rId28"/>
  </p:notesMasterIdLst>
  <p:handoutMasterIdLst>
    <p:handoutMasterId r:id="rId29"/>
  </p:handoutMasterIdLst>
  <p:sldIdLst>
    <p:sldId id="256" r:id="rId7"/>
    <p:sldId id="293" r:id="rId8"/>
    <p:sldId id="258" r:id="rId9"/>
    <p:sldId id="269" r:id="rId10"/>
    <p:sldId id="257" r:id="rId11"/>
    <p:sldId id="259" r:id="rId12"/>
    <p:sldId id="268" r:id="rId13"/>
    <p:sldId id="260" r:id="rId14"/>
    <p:sldId id="262" r:id="rId15"/>
    <p:sldId id="266" r:id="rId16"/>
    <p:sldId id="264" r:id="rId17"/>
    <p:sldId id="263" r:id="rId18"/>
    <p:sldId id="261" r:id="rId19"/>
    <p:sldId id="265" r:id="rId20"/>
    <p:sldId id="270" r:id="rId21"/>
    <p:sldId id="271" r:id="rId22"/>
    <p:sldId id="289" r:id="rId23"/>
    <p:sldId id="290" r:id="rId24"/>
    <p:sldId id="291" r:id="rId25"/>
    <p:sldId id="292" r:id="rId26"/>
    <p:sldId id="288" r:id="rId27"/>
  </p:sldIdLst>
  <p:sldSz cx="18288000" cy="10287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wens Rina" initials="DR" lastIdx="6" clrIdx="0">
    <p:extLst>
      <p:ext uri="{19B8F6BF-5375-455C-9EA6-DF929625EA0E}">
        <p15:presenceInfo xmlns:p15="http://schemas.microsoft.com/office/powerpoint/2012/main" userId="S::rina.dauwens@howest.be::ebb08769-f5b3-4101-942c-df0624910447" providerId="AD"/>
      </p:ext>
    </p:extLst>
  </p:cmAuthor>
  <p:cmAuthor id="2" name="Lust Griet" initials="LG" lastIdx="5" clrIdx="1">
    <p:extLst>
      <p:ext uri="{19B8F6BF-5375-455C-9EA6-DF929625EA0E}">
        <p15:presenceInfo xmlns:p15="http://schemas.microsoft.com/office/powerpoint/2012/main" userId="S::griet.lust@howest.be::007901be-539d-4fac-8249-51b0e6416997" providerId="AD"/>
      </p:ext>
    </p:extLst>
  </p:cmAuthor>
  <p:cmAuthor id="3" name="Bonne Basiel" initials="BB" lastIdx="2" clrIdx="2">
    <p:extLst>
      <p:ext uri="{19B8F6BF-5375-455C-9EA6-DF929625EA0E}">
        <p15:presenceInfo xmlns:p15="http://schemas.microsoft.com/office/powerpoint/2012/main" userId="S::basiel.bonne@howest.be::3df56054-970d-4f22-a815-9106dbc563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C8F5"/>
    <a:srgbClr val="AFABAB"/>
    <a:srgbClr val="FFFFFF"/>
    <a:srgbClr val="CA483E"/>
    <a:srgbClr val="4472C4"/>
    <a:srgbClr val="E3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4680C-CA6A-439A-8557-E1A3237B2D81}" v="1" dt="2021-01-05T12:24:46.98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90" autoAdjust="0"/>
  </p:normalViewPr>
  <p:slideViewPr>
    <p:cSldViewPr snapToGrid="0">
      <p:cViewPr varScale="1">
        <p:scale>
          <a:sx n="32" d="100"/>
          <a:sy n="32" d="100"/>
        </p:scale>
        <p:origin x="53" y="23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e Basiel" userId="3df56054-970d-4f22-a815-9106dbc563e2" providerId="ADAL" clId="{C3BE6077-976E-4232-A6C5-2EA165ED3955}"/>
    <pc:docChg chg="custSel addSld modSld">
      <pc:chgData name="Bonne Basiel" userId="3df56054-970d-4f22-a815-9106dbc563e2" providerId="ADAL" clId="{C3BE6077-976E-4232-A6C5-2EA165ED3955}" dt="2020-12-02T10:17:55.745" v="403"/>
      <pc:docMkLst>
        <pc:docMk/>
      </pc:docMkLst>
      <pc:sldChg chg="modSp">
        <pc:chgData name="Bonne Basiel" userId="3df56054-970d-4f22-a815-9106dbc563e2" providerId="ADAL" clId="{C3BE6077-976E-4232-A6C5-2EA165ED3955}" dt="2020-12-01T09:37:45.695" v="36" actId="20577"/>
        <pc:sldMkLst>
          <pc:docMk/>
          <pc:sldMk cId="3180209438" sldId="256"/>
        </pc:sldMkLst>
        <pc:spChg chg="mod">
          <ac:chgData name="Bonne Basiel" userId="3df56054-970d-4f22-a815-9106dbc563e2" providerId="ADAL" clId="{C3BE6077-976E-4232-A6C5-2EA165ED3955}" dt="2020-12-01T09:37:45.695" v="36" actId="20577"/>
          <ac:spMkLst>
            <pc:docMk/>
            <pc:sldMk cId="3180209438" sldId="256"/>
            <ac:spMk id="3" creationId="{22076598-3A08-4EE2-ABEE-36D3FCBD9136}"/>
          </ac:spMkLst>
        </pc:spChg>
      </pc:sldChg>
      <pc:sldChg chg="modSp">
        <pc:chgData name="Bonne Basiel" userId="3df56054-970d-4f22-a815-9106dbc563e2" providerId="ADAL" clId="{C3BE6077-976E-4232-A6C5-2EA165ED3955}" dt="2020-12-01T09:39:58.776" v="45" actId="20577"/>
        <pc:sldMkLst>
          <pc:docMk/>
          <pc:sldMk cId="3576482951" sldId="288"/>
        </pc:sldMkLst>
        <pc:spChg chg="mod">
          <ac:chgData name="Bonne Basiel" userId="3df56054-970d-4f22-a815-9106dbc563e2" providerId="ADAL" clId="{C3BE6077-976E-4232-A6C5-2EA165ED3955}" dt="2020-12-01T09:39:58.776" v="45" actId="20577"/>
          <ac:spMkLst>
            <pc:docMk/>
            <pc:sldMk cId="3576482951" sldId="288"/>
            <ac:spMk id="2" creationId="{3A095467-1E7B-4ED3-A9AE-C1D943B72C95}"/>
          </ac:spMkLst>
        </pc:spChg>
      </pc:sldChg>
      <pc:sldChg chg="modSp add">
        <pc:chgData name="Bonne Basiel" userId="3df56054-970d-4f22-a815-9106dbc563e2" providerId="ADAL" clId="{C3BE6077-976E-4232-A6C5-2EA165ED3955}" dt="2020-12-01T09:40:16.796" v="73" actId="20577"/>
        <pc:sldMkLst>
          <pc:docMk/>
          <pc:sldMk cId="3194680575" sldId="292"/>
        </pc:sldMkLst>
        <pc:spChg chg="mod">
          <ac:chgData name="Bonne Basiel" userId="3df56054-970d-4f22-a815-9106dbc563e2" providerId="ADAL" clId="{C3BE6077-976E-4232-A6C5-2EA165ED3955}" dt="2020-12-01T09:40:06.176" v="64" actId="20577"/>
          <ac:spMkLst>
            <pc:docMk/>
            <pc:sldMk cId="3194680575" sldId="292"/>
            <ac:spMk id="2" creationId="{0392DB88-CA6A-4EF7-88A0-D3D78C907291}"/>
          </ac:spMkLst>
        </pc:spChg>
        <pc:spChg chg="mod">
          <ac:chgData name="Bonne Basiel" userId="3df56054-970d-4f22-a815-9106dbc563e2" providerId="ADAL" clId="{C3BE6077-976E-4232-A6C5-2EA165ED3955}" dt="2020-12-01T09:40:16.796" v="73" actId="20577"/>
          <ac:spMkLst>
            <pc:docMk/>
            <pc:sldMk cId="3194680575" sldId="292"/>
            <ac:spMk id="3" creationId="{FB7B94D8-FBB4-4F31-9E9A-C56CF3F6269D}"/>
          </ac:spMkLst>
        </pc:spChg>
      </pc:sldChg>
      <pc:sldChg chg="addSp delSp modSp add">
        <pc:chgData name="Bonne Basiel" userId="3df56054-970d-4f22-a815-9106dbc563e2" providerId="ADAL" clId="{C3BE6077-976E-4232-A6C5-2EA165ED3955}" dt="2020-12-02T10:17:55.745" v="403"/>
        <pc:sldMkLst>
          <pc:docMk/>
          <pc:sldMk cId="3676332823" sldId="293"/>
        </pc:sldMkLst>
        <pc:spChg chg="del">
          <ac:chgData name="Bonne Basiel" userId="3df56054-970d-4f22-a815-9106dbc563e2" providerId="ADAL" clId="{C3BE6077-976E-4232-A6C5-2EA165ED3955}" dt="2020-12-02T10:13:05.439" v="75"/>
          <ac:spMkLst>
            <pc:docMk/>
            <pc:sldMk cId="3676332823" sldId="293"/>
            <ac:spMk id="2" creationId="{222E2710-777F-48AD-8D08-782D19B59043}"/>
          </ac:spMkLst>
        </pc:spChg>
        <pc:spChg chg="del">
          <ac:chgData name="Bonne Basiel" userId="3df56054-970d-4f22-a815-9106dbc563e2" providerId="ADAL" clId="{C3BE6077-976E-4232-A6C5-2EA165ED3955}" dt="2020-12-02T10:13:05.439" v="75"/>
          <ac:spMkLst>
            <pc:docMk/>
            <pc:sldMk cId="3676332823" sldId="293"/>
            <ac:spMk id="3" creationId="{49CEB6B0-0D31-4997-9107-A38C860BC678}"/>
          </ac:spMkLst>
        </pc:spChg>
        <pc:spChg chg="add mod">
          <ac:chgData name="Bonne Basiel" userId="3df56054-970d-4f22-a815-9106dbc563e2" providerId="ADAL" clId="{C3BE6077-976E-4232-A6C5-2EA165ED3955}" dt="2020-12-02T10:13:13.336" v="88" actId="20577"/>
          <ac:spMkLst>
            <pc:docMk/>
            <pc:sldMk cId="3676332823" sldId="293"/>
            <ac:spMk id="4" creationId="{BC31AB18-23F4-488D-879B-569760D85EE2}"/>
          </ac:spMkLst>
        </pc:spChg>
        <pc:spChg chg="add mod">
          <ac:chgData name="Bonne Basiel" userId="3df56054-970d-4f22-a815-9106dbc563e2" providerId="ADAL" clId="{C3BE6077-976E-4232-A6C5-2EA165ED3955}" dt="2020-12-02T10:17:31.485" v="400" actId="20577"/>
          <ac:spMkLst>
            <pc:docMk/>
            <pc:sldMk cId="3676332823" sldId="293"/>
            <ac:spMk id="5" creationId="{5189A2B7-BDF3-4304-B61E-F34DB62FFE93}"/>
          </ac:spMkLst>
        </pc:spChg>
        <pc:picChg chg="add del mod">
          <ac:chgData name="Bonne Basiel" userId="3df56054-970d-4f22-a815-9106dbc563e2" providerId="ADAL" clId="{C3BE6077-976E-4232-A6C5-2EA165ED3955}" dt="2020-12-02T10:16:14.358" v="199" actId="478"/>
          <ac:picMkLst>
            <pc:docMk/>
            <pc:sldMk cId="3676332823" sldId="293"/>
            <ac:picMk id="7" creationId="{C454F553-DADC-4758-BA6F-15BAC36162A4}"/>
          </ac:picMkLst>
        </pc:picChg>
        <pc:picChg chg="add del mod">
          <ac:chgData name="Bonne Basiel" userId="3df56054-970d-4f22-a815-9106dbc563e2" providerId="ADAL" clId="{C3BE6077-976E-4232-A6C5-2EA165ED3955}" dt="2020-12-02T10:17:55.167" v="402" actId="478"/>
          <ac:picMkLst>
            <pc:docMk/>
            <pc:sldMk cId="3676332823" sldId="293"/>
            <ac:picMk id="10" creationId="{DA8DD735-C55C-4D87-89BD-B4962D385012}"/>
          </ac:picMkLst>
        </pc:picChg>
        <pc:picChg chg="add">
          <ac:chgData name="Bonne Basiel" userId="3df56054-970d-4f22-a815-9106dbc563e2" providerId="ADAL" clId="{C3BE6077-976E-4232-A6C5-2EA165ED3955}" dt="2020-12-02T10:17:55.745" v="403"/>
          <ac:picMkLst>
            <pc:docMk/>
            <pc:sldMk cId="3676332823" sldId="293"/>
            <ac:picMk id="11" creationId="{A3AFB4A2-B757-4D42-BBFE-1BC922E71190}"/>
          </ac:picMkLst>
        </pc:picChg>
        <pc:picChg chg="add mod">
          <ac:chgData name="Bonne Basiel" userId="3df56054-970d-4f22-a815-9106dbc563e2" providerId="ADAL" clId="{C3BE6077-976E-4232-A6C5-2EA165ED3955}" dt="2020-12-02T10:15:57.507" v="197" actId="14100"/>
          <ac:picMkLst>
            <pc:docMk/>
            <pc:sldMk cId="3676332823" sldId="293"/>
            <ac:picMk id="1026" creationId="{7A62487A-CE1C-4EBA-9BB8-A2B26A2D0746}"/>
          </ac:picMkLst>
        </pc:picChg>
        <pc:picChg chg="add mod">
          <ac:chgData name="Bonne Basiel" userId="3df56054-970d-4f22-a815-9106dbc563e2" providerId="ADAL" clId="{C3BE6077-976E-4232-A6C5-2EA165ED3955}" dt="2020-12-02T10:15:50.243" v="194" actId="1076"/>
          <ac:picMkLst>
            <pc:docMk/>
            <pc:sldMk cId="3676332823" sldId="293"/>
            <ac:picMk id="1028" creationId="{61EA3675-33D8-4346-941A-DBD6519D6C9E}"/>
          </ac:picMkLst>
        </pc:picChg>
      </pc:sldChg>
    </pc:docChg>
  </pc:docChgLst>
  <pc:docChgLst>
    <pc:chgData name="Dauwens Rina" userId="ebb08769-f5b3-4101-942c-df0624910447" providerId="ADAL" clId="{7A74680C-CA6A-439A-8557-E1A3237B2D81}"/>
    <pc:docChg chg="addSld delSld modSld">
      <pc:chgData name="Dauwens Rina" userId="ebb08769-f5b3-4101-942c-df0624910447" providerId="ADAL" clId="{7A74680C-CA6A-439A-8557-E1A3237B2D81}" dt="2021-01-05T12:25:02.899" v="1" actId="2696"/>
      <pc:docMkLst>
        <pc:docMk/>
      </pc:docMkLst>
      <pc:sldChg chg="add del">
        <pc:chgData name="Dauwens Rina" userId="ebb08769-f5b3-4101-942c-df0624910447" providerId="ADAL" clId="{7A74680C-CA6A-439A-8557-E1A3237B2D81}" dt="2021-01-05T12:25:02.899" v="1" actId="2696"/>
        <pc:sldMkLst>
          <pc:docMk/>
          <pc:sldMk cId="2343026543" sldId="294"/>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637850" y="108503"/>
            <a:ext cx="6026224" cy="21675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5040319" y="108503"/>
            <a:ext cx="4310486" cy="216755"/>
          </a:xfrm>
          <a:prstGeom prst="rect">
            <a:avLst/>
          </a:prstGeom>
        </p:spPr>
        <p:txBody>
          <a:bodyPr vert="horz" lIns="91440" tIns="45720" rIns="91440" bIns="45720" rtlCol="0"/>
          <a:lstStyle>
            <a:lvl1pPr algn="r">
              <a:defRPr sz="1200"/>
            </a:lvl1pPr>
          </a:lstStyle>
          <a:p>
            <a:fld id="{B851D6B0-C309-4360-AADA-E0100A701C51}" type="datetimeFigureOut">
              <a:rPr lang="nl-BE" smtClean="0"/>
              <a:t>5/01/2021</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568994" y="6218917"/>
            <a:ext cx="7662542" cy="2167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8756638" y="6237327"/>
            <a:ext cx="594168" cy="198345"/>
          </a:xfrm>
          <a:prstGeom prst="rect">
            <a:avLst/>
          </a:prstGeom>
        </p:spPr>
        <p:txBody>
          <a:bodyPr vert="horz" lIns="91440" tIns="45720" rIns="91440" bIns="45720" rtlCol="0" anchor="b"/>
          <a:lstStyle>
            <a:lvl1pPr algn="r">
              <a:defRPr sz="12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37" y="-12274"/>
            <a:ext cx="1112842" cy="524275"/>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669198" y="478051"/>
            <a:ext cx="8580387"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10486"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634487" y="1"/>
            <a:ext cx="4310486" cy="344091"/>
          </a:xfrm>
          <a:prstGeom prst="rect">
            <a:avLst/>
          </a:prstGeom>
        </p:spPr>
        <p:txBody>
          <a:bodyPr vert="horz" lIns="91440" tIns="45720" rIns="91440" bIns="45720" rtlCol="0"/>
          <a:lstStyle>
            <a:lvl1pPr algn="r">
              <a:defRPr sz="1200"/>
            </a:lvl1pPr>
          </a:lstStyle>
          <a:p>
            <a:fld id="{01C07673-66AC-46B1-89BD-061114F0C338}" type="datetimeFigureOut">
              <a:rPr lang="nl-BE" smtClean="0"/>
              <a:t>5/01/2021</a:t>
            </a:fld>
            <a:endParaRPr lang="nl-BE"/>
          </a:p>
        </p:txBody>
      </p:sp>
      <p:sp>
        <p:nvSpPr>
          <p:cNvPr id="4" name="Tijdelijke aanduiding voor dia-afbeelding 3"/>
          <p:cNvSpPr>
            <a:spLocks noGrp="1" noRot="1" noChangeAspect="1"/>
          </p:cNvSpPr>
          <p:nvPr>
            <p:ph type="sldImg" idx="2"/>
          </p:nvPr>
        </p:nvSpPr>
        <p:spPr>
          <a:xfrm>
            <a:off x="844550" y="701675"/>
            <a:ext cx="3997325" cy="2247900"/>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0" y="6513910"/>
            <a:ext cx="4310486"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34487" y="6513910"/>
            <a:ext cx="4310486" cy="344090"/>
          </a:xfrm>
          <a:prstGeom prst="rect">
            <a:avLst/>
          </a:prstGeom>
        </p:spPr>
        <p:txBody>
          <a:bodyPr vert="horz" lIns="91440" tIns="45720" rIns="91440" bIns="45720" rtlCol="0" anchor="b"/>
          <a:lstStyle>
            <a:lvl1pPr algn="r">
              <a:defRPr sz="12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5040319" y="108503"/>
            <a:ext cx="4310486" cy="216755"/>
          </a:xfrm>
          <a:prstGeom prst="rect">
            <a:avLst/>
          </a:prstGeom>
        </p:spPr>
        <p:txBody>
          <a:bodyPr vert="horz" lIns="91440" tIns="45720" rIns="91440" bIns="45720"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5/01/2021</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37" y="-12274"/>
            <a:ext cx="1112842" cy="524275"/>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669198" y="478051"/>
            <a:ext cx="8580387"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669196" y="3043271"/>
            <a:ext cx="9008673" cy="328387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342528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NL"/>
              <a:t>Voorbeeld geschiedenis</a:t>
            </a:r>
          </a:p>
          <a:p>
            <a:endParaRPr lang="nl-NL"/>
          </a:p>
          <a:p>
            <a:r>
              <a:rPr lang="nl-NL"/>
              <a:t>Vaak hulp van PPT hier</a:t>
            </a: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10</a:t>
            </a:fld>
            <a:endParaRPr lang="nl-BE"/>
          </a:p>
        </p:txBody>
      </p:sp>
    </p:spTree>
    <p:extLst>
      <p:ext uri="{BB962C8B-B14F-4D97-AF65-F5344CB8AC3E}">
        <p14:creationId xmlns:p14="http://schemas.microsoft.com/office/powerpoint/2010/main" val="189616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BE"/>
              <a:t>Video’s langer dan 6 min. tonen een lager kijkengagement (analyse bij 6,9 miljoen video sessies!). </a:t>
            </a:r>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11</a:t>
            </a:fld>
            <a:endParaRPr lang="nl-BE"/>
          </a:p>
        </p:txBody>
      </p:sp>
    </p:spTree>
    <p:extLst>
      <p:ext uri="{BB962C8B-B14F-4D97-AF65-F5344CB8AC3E}">
        <p14:creationId xmlns:p14="http://schemas.microsoft.com/office/powerpoint/2010/main" val="155099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12</a:t>
            </a:fld>
            <a:endParaRPr lang="nl-BE"/>
          </a:p>
        </p:txBody>
      </p:sp>
    </p:spTree>
    <p:extLst>
      <p:ext uri="{BB962C8B-B14F-4D97-AF65-F5344CB8AC3E}">
        <p14:creationId xmlns:p14="http://schemas.microsoft.com/office/powerpoint/2010/main" val="169114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NL"/>
              <a:t>Link naar algemene didactiek</a:t>
            </a: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13</a:t>
            </a:fld>
            <a:endParaRPr lang="nl-BE"/>
          </a:p>
        </p:txBody>
      </p:sp>
    </p:spTree>
    <p:extLst>
      <p:ext uri="{BB962C8B-B14F-4D97-AF65-F5344CB8AC3E}">
        <p14:creationId xmlns:p14="http://schemas.microsoft.com/office/powerpoint/2010/main" val="24248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14</a:t>
            </a:fld>
            <a:endParaRPr lang="nl-BE"/>
          </a:p>
        </p:txBody>
      </p:sp>
    </p:spTree>
    <p:extLst>
      <p:ext uri="{BB962C8B-B14F-4D97-AF65-F5344CB8AC3E}">
        <p14:creationId xmlns:p14="http://schemas.microsoft.com/office/powerpoint/2010/main" val="179470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NL"/>
              <a:t>Zie demo’s</a:t>
            </a: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15</a:t>
            </a:fld>
            <a:endParaRPr lang="nl-BE"/>
          </a:p>
        </p:txBody>
      </p:sp>
    </p:spTree>
    <p:extLst>
      <p:ext uri="{BB962C8B-B14F-4D97-AF65-F5344CB8AC3E}">
        <p14:creationId xmlns:p14="http://schemas.microsoft.com/office/powerpoint/2010/main" val="323686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16</a:t>
            </a:fld>
            <a:endParaRPr lang="nl-BE"/>
          </a:p>
        </p:txBody>
      </p:sp>
    </p:spTree>
    <p:extLst>
      <p:ext uri="{BB962C8B-B14F-4D97-AF65-F5344CB8AC3E}">
        <p14:creationId xmlns:p14="http://schemas.microsoft.com/office/powerpoint/2010/main" val="771900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17</a:t>
            </a:fld>
            <a:endParaRPr lang="nl-BE"/>
          </a:p>
        </p:txBody>
      </p:sp>
    </p:spTree>
    <p:extLst>
      <p:ext uri="{BB962C8B-B14F-4D97-AF65-F5344CB8AC3E}">
        <p14:creationId xmlns:p14="http://schemas.microsoft.com/office/powerpoint/2010/main" val="409126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18</a:t>
            </a:fld>
            <a:endParaRPr lang="nl-BE"/>
          </a:p>
        </p:txBody>
      </p:sp>
    </p:spTree>
    <p:extLst>
      <p:ext uri="{BB962C8B-B14F-4D97-AF65-F5344CB8AC3E}">
        <p14:creationId xmlns:p14="http://schemas.microsoft.com/office/powerpoint/2010/main" val="4239454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21</a:t>
            </a:fld>
            <a:endParaRPr lang="nl-BE"/>
          </a:p>
        </p:txBody>
      </p:sp>
    </p:spTree>
    <p:extLst>
      <p:ext uri="{BB962C8B-B14F-4D97-AF65-F5344CB8AC3E}">
        <p14:creationId xmlns:p14="http://schemas.microsoft.com/office/powerpoint/2010/main" val="370270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a:t>
            </a:fld>
            <a:endParaRPr lang="nl-BE"/>
          </a:p>
        </p:txBody>
      </p:sp>
    </p:spTree>
    <p:extLst>
      <p:ext uri="{BB962C8B-B14F-4D97-AF65-F5344CB8AC3E}">
        <p14:creationId xmlns:p14="http://schemas.microsoft.com/office/powerpoint/2010/main" val="353199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3</a:t>
            </a:fld>
            <a:endParaRPr lang="nl-BE"/>
          </a:p>
        </p:txBody>
      </p:sp>
    </p:spTree>
    <p:extLst>
      <p:ext uri="{BB962C8B-B14F-4D97-AF65-F5344CB8AC3E}">
        <p14:creationId xmlns:p14="http://schemas.microsoft.com/office/powerpoint/2010/main" val="111311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BE" dirty="0"/>
              <a:t>Ook na corona-tijdperk!</a:t>
            </a:r>
          </a:p>
          <a:p>
            <a:r>
              <a:rPr lang="nl-BE" dirty="0"/>
              <a:t>- 1) </a:t>
            </a:r>
            <a:r>
              <a:rPr lang="nl-BE" b="1" dirty="0"/>
              <a:t>Relevant in het kader van levenslang leren.</a:t>
            </a:r>
            <a:r>
              <a:rPr lang="nl-BE" dirty="0"/>
              <a:t> De kans is heel reëel dat je studenten ook later zich zullen bijscholen aan de hand van </a:t>
            </a:r>
            <a:r>
              <a:rPr lang="nl-BE" dirty="0" err="1"/>
              <a:t>videos</a:t>
            </a:r>
            <a:r>
              <a:rPr lang="nl-BE" dirty="0"/>
              <a:t> of online cursussen. Vanuit dit aspect is het belangrijk dat ze hier al worden op voorbereid tijdens hun studieloopbaan.</a:t>
            </a:r>
          </a:p>
          <a:p>
            <a:r>
              <a:rPr lang="nl-BE" dirty="0"/>
              <a:t>(2)</a:t>
            </a:r>
            <a:r>
              <a:rPr lang="nl-BE" b="1" dirty="0"/>
              <a:t> Herhaling doet deugd. </a:t>
            </a:r>
            <a:r>
              <a:rPr lang="nl-BE" dirty="0" err="1"/>
              <a:t>Videos</a:t>
            </a:r>
            <a:r>
              <a:rPr lang="nl-BE" dirty="0"/>
              <a:t> laten toe om de informatie opnieuw af te spelen, terwijl een les natuurlijk een single-shot is.</a:t>
            </a:r>
          </a:p>
          <a:p>
            <a:r>
              <a:rPr lang="nl-BE" dirty="0"/>
              <a:t>(3)</a:t>
            </a:r>
            <a:r>
              <a:rPr lang="nl-BE" b="1" dirty="0"/>
              <a:t> (Internationale) externe expertise vastleggen</a:t>
            </a:r>
            <a:r>
              <a:rPr lang="nl-BE" dirty="0"/>
              <a:t>. </a:t>
            </a:r>
            <a:r>
              <a:rPr lang="nl-BE" dirty="0" err="1"/>
              <a:t>Videos</a:t>
            </a:r>
            <a:r>
              <a:rPr lang="nl-BE" dirty="0"/>
              <a:t> bieden de mogelijkheid om interessante lezingen blijvend aan te bieden aan bv. afstandsstudenten of in een ander academiejaar.</a:t>
            </a:r>
          </a:p>
          <a:p>
            <a:r>
              <a:rPr lang="nl-BE" i="1" dirty="0"/>
              <a:t>“Video’s lijken me ideaal voor mijn design modules, je kan handelingen op de juiste wijze uitlichten en toelichten. Studenten kunnen dit zelfstandig doornemen maar vooral, ze kunnen het herbekijken wanneer ze bv. deze skills moeten toepassen in grotere opdrachten waar design wordt geïntegreerd met andere skills.”</a:t>
            </a:r>
            <a:endParaRPr lang="nl-BE" dirty="0"/>
          </a:p>
          <a:p>
            <a:r>
              <a:rPr lang="nl-BE" dirty="0"/>
              <a:t>(4) </a:t>
            </a:r>
            <a:r>
              <a:rPr lang="nl-BE" b="1" dirty="0"/>
              <a:t>Multimedia leren. </a:t>
            </a:r>
            <a:r>
              <a:rPr lang="nl-BE" dirty="0"/>
              <a:t>Video’s zijn in een aantal gevallen een beter hulpmiddel dan de klassieke leermiddelen (syllabus, PowerPoint) bij het instuderen van de materie. Denk maar aan allerlei handelingen en vaardigheden. Je kan deze uitschrijven maar je kan ze eigenlijk beter opnemen. Dit heeft een groter leereffect én is ook efficiënter voor jezelf.</a:t>
            </a:r>
          </a:p>
          <a:p>
            <a:r>
              <a:rPr lang="nl-BE" dirty="0"/>
              <a:t>(5) </a:t>
            </a:r>
            <a:r>
              <a:rPr lang="nl-BE" b="1" dirty="0"/>
              <a:t>Efficiëntie.</a:t>
            </a:r>
            <a:r>
              <a:rPr lang="nl-BE" dirty="0"/>
              <a:t> Een aantal moeilijke topics (waarover je veel vragen krijgt) lenen zich goed voor het opnemen van een instructievideo. Het geeft de student de kans om te herhalen maar het maakt jouw monitoraat ook doelgerichter.</a:t>
            </a:r>
          </a:p>
          <a:p>
            <a:r>
              <a:rPr lang="nl-BE" i="1" dirty="0"/>
              <a:t>“Ik verkies instructie video’s voor digitale handelingen zoals bv. </a:t>
            </a:r>
            <a:r>
              <a:rPr lang="nl-BE" i="1" dirty="0" err="1"/>
              <a:t>Mailchimp</a:t>
            </a:r>
            <a:r>
              <a:rPr lang="nl-BE" i="1" dirty="0"/>
              <a:t>. Dit type leerstof kan je sowieso heel moeilijk in een uitgeschreven tekst gieten. Je moet dit echt kunnen tonen aan de studenten zodat ze het zeker begrijpen. In plaats van rond dit onderdeel een cursus te voorzien, is het beter om voor elke stap met een video te werken. Zo is het meteen duidelijk voor de studenten.”</a:t>
            </a:r>
            <a:endParaRPr lang="nl-BE" dirty="0"/>
          </a:p>
          <a:p>
            <a:r>
              <a:rPr lang="nl-BE" dirty="0"/>
              <a:t>(6) </a:t>
            </a:r>
            <a:r>
              <a:rPr lang="nl-BE" b="1" dirty="0"/>
              <a:t>Observerend leren.</a:t>
            </a:r>
            <a:r>
              <a:rPr lang="nl-BE" dirty="0"/>
              <a:t> Gedurende ons leven leren we enorm veel via observatie (denk maar aan een baby die zich ontwikkelt tot kind en volwassene). Deze sterke vorm van leren kunnen we via </a:t>
            </a:r>
            <a:r>
              <a:rPr lang="nl-BE" dirty="0" err="1"/>
              <a:t>instructievideos</a:t>
            </a:r>
            <a:r>
              <a:rPr lang="nl-BE" dirty="0"/>
              <a:t> integreren in onze onderwijspraktijk. Laat studenten zichzelf filmen, laat ze een video van een expert analyseren…..gegarandeerd leerkansen!</a:t>
            </a:r>
          </a:p>
          <a:p>
            <a:r>
              <a:rPr lang="nl-BE" dirty="0"/>
              <a:t>(7)</a:t>
            </a:r>
            <a:r>
              <a:rPr lang="nl-BE" b="1" dirty="0"/>
              <a:t> Afstandsleren en </a:t>
            </a:r>
            <a:r>
              <a:rPr lang="nl-BE" b="1" dirty="0" err="1"/>
              <a:t>blended</a:t>
            </a:r>
            <a:r>
              <a:rPr lang="nl-BE" b="1" dirty="0"/>
              <a:t> leren. </a:t>
            </a:r>
            <a:r>
              <a:rPr lang="nl-BE" dirty="0" err="1"/>
              <a:t>Videos</a:t>
            </a:r>
            <a:r>
              <a:rPr lang="nl-BE" dirty="0"/>
              <a:t> zijn de motor van gerenommeerde online opleidingen (Massive open online courses). Ze zijn een prima middel om informatie door te geven aan studenten. Ze laten toe om op een andere manier je les vorm te geven.</a:t>
            </a:r>
          </a:p>
          <a:p>
            <a:pPr marL="0" indent="0">
              <a:buNone/>
            </a:pPr>
            <a:endParaRPr lang="nl-BE" dirty="0"/>
          </a:p>
          <a:p>
            <a:endParaRPr lang="nl-BE" dirty="0"/>
          </a:p>
        </p:txBody>
      </p:sp>
      <p:sp>
        <p:nvSpPr>
          <p:cNvPr id="4" name="Tijdelijke aanduiding voor dianummer 3"/>
          <p:cNvSpPr>
            <a:spLocks noGrp="1"/>
          </p:cNvSpPr>
          <p:nvPr>
            <p:ph type="sldNum" sz="quarter" idx="5"/>
          </p:nvPr>
        </p:nvSpPr>
        <p:spPr/>
        <p:txBody>
          <a:bodyPr/>
          <a:lstStyle/>
          <a:p>
            <a:fld id="{3712D478-9199-40CA-965A-6C45BC2875AB}" type="slidenum">
              <a:rPr lang="nl-BE" smtClean="0"/>
              <a:t>4</a:t>
            </a:fld>
            <a:endParaRPr lang="nl-BE"/>
          </a:p>
        </p:txBody>
      </p:sp>
    </p:spTree>
    <p:extLst>
      <p:ext uri="{BB962C8B-B14F-4D97-AF65-F5344CB8AC3E}">
        <p14:creationId xmlns:p14="http://schemas.microsoft.com/office/powerpoint/2010/main" val="14704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5</a:t>
            </a:fld>
            <a:endParaRPr lang="nl-BE"/>
          </a:p>
        </p:txBody>
      </p:sp>
    </p:spTree>
    <p:extLst>
      <p:ext uri="{BB962C8B-B14F-4D97-AF65-F5344CB8AC3E}">
        <p14:creationId xmlns:p14="http://schemas.microsoft.com/office/powerpoint/2010/main" val="11161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Wanneer je beslist hebt om video’s te maken dan kan je ze beter direct goed maken. Het zou jammer zijn te constateren dat je video’s niet worden bekeken of beperkt worden bekeken door je studenten. </a:t>
            </a:r>
            <a:endParaRPr lang="nl-BE"/>
          </a:p>
        </p:txBody>
      </p:sp>
      <p:sp>
        <p:nvSpPr>
          <p:cNvPr id="4" name="Tijdelijke aanduiding voor dianummer 3"/>
          <p:cNvSpPr>
            <a:spLocks noGrp="1"/>
          </p:cNvSpPr>
          <p:nvPr>
            <p:ph type="sldNum" sz="quarter" idx="5"/>
          </p:nvPr>
        </p:nvSpPr>
        <p:spPr/>
        <p:txBody>
          <a:bodyPr/>
          <a:lstStyle/>
          <a:p>
            <a:fld id="{3712D478-9199-40CA-965A-6C45BC2875AB}" type="slidenum">
              <a:rPr lang="nl-BE" smtClean="0"/>
              <a:t>6</a:t>
            </a:fld>
            <a:endParaRPr lang="nl-BE"/>
          </a:p>
        </p:txBody>
      </p:sp>
    </p:spTree>
    <p:extLst>
      <p:ext uri="{BB962C8B-B14F-4D97-AF65-F5344CB8AC3E}">
        <p14:creationId xmlns:p14="http://schemas.microsoft.com/office/powerpoint/2010/main" val="76196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7</a:t>
            </a:fld>
            <a:endParaRPr lang="nl-BE"/>
          </a:p>
        </p:txBody>
      </p:sp>
    </p:spTree>
    <p:extLst>
      <p:ext uri="{BB962C8B-B14F-4D97-AF65-F5344CB8AC3E}">
        <p14:creationId xmlns:p14="http://schemas.microsoft.com/office/powerpoint/2010/main" val="331113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8</a:t>
            </a:fld>
            <a:endParaRPr lang="nl-BE"/>
          </a:p>
        </p:txBody>
      </p:sp>
    </p:spTree>
    <p:extLst>
      <p:ext uri="{BB962C8B-B14F-4D97-AF65-F5344CB8AC3E}">
        <p14:creationId xmlns:p14="http://schemas.microsoft.com/office/powerpoint/2010/main" val="113578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In </a:t>
            </a:r>
            <a:r>
              <a:rPr lang="nl-BE" sz="1200" kern="1200" err="1">
                <a:solidFill>
                  <a:schemeClr val="tx1"/>
                </a:solidFill>
                <a:effectLst/>
                <a:latin typeface="+mn-lt"/>
                <a:ea typeface="+mn-ea"/>
                <a:cs typeface="+mn-cs"/>
              </a:rPr>
              <a:t>Panopto</a:t>
            </a:r>
            <a:r>
              <a:rPr lang="nl-BE" sz="1200" kern="1200">
                <a:solidFill>
                  <a:schemeClr val="tx1"/>
                </a:solidFill>
                <a:effectLst/>
                <a:latin typeface="+mn-lt"/>
                <a:ea typeface="+mn-ea"/>
                <a:cs typeface="+mn-cs"/>
              </a:rPr>
              <a:t> kan je jouw cursor laten oplichten bij het maken van schermhandelingen. Je gaat hiervoor naar </a:t>
            </a:r>
            <a:r>
              <a:rPr lang="nl-BE" sz="1200" kern="1200" err="1">
                <a:solidFill>
                  <a:schemeClr val="tx1"/>
                </a:solidFill>
                <a:effectLst/>
                <a:latin typeface="+mn-lt"/>
                <a:ea typeface="+mn-ea"/>
                <a:cs typeface="+mn-cs"/>
              </a:rPr>
              <a:t>Panopto</a:t>
            </a:r>
            <a:r>
              <a:rPr lang="nl-BE" sz="1200" kern="1200">
                <a:solidFill>
                  <a:schemeClr val="tx1"/>
                </a:solidFill>
                <a:effectLst/>
                <a:latin typeface="+mn-lt"/>
                <a:ea typeface="+mn-ea"/>
                <a:cs typeface="+mn-cs"/>
              </a:rPr>
              <a:t>, naar je instellingen en je klikt onderstaande instelling aan.</a:t>
            </a:r>
          </a:p>
          <a:p>
            <a:endParaRPr lang="nl-BE"/>
          </a:p>
        </p:txBody>
      </p:sp>
      <p:sp>
        <p:nvSpPr>
          <p:cNvPr id="4" name="Tijdelijke aanduiding voor dianummer 3"/>
          <p:cNvSpPr>
            <a:spLocks noGrp="1"/>
          </p:cNvSpPr>
          <p:nvPr>
            <p:ph type="sldNum" sz="quarter" idx="5"/>
          </p:nvPr>
        </p:nvSpPr>
        <p:spPr/>
        <p:txBody>
          <a:bodyPr/>
          <a:lstStyle/>
          <a:p>
            <a:fld id="{3712D478-9199-40CA-965A-6C45BC2875AB}" type="slidenum">
              <a:rPr lang="nl-BE" smtClean="0"/>
              <a:t>9</a:t>
            </a:fld>
            <a:endParaRPr lang="nl-BE"/>
          </a:p>
        </p:txBody>
      </p:sp>
    </p:spTree>
    <p:extLst>
      <p:ext uri="{BB962C8B-B14F-4D97-AF65-F5344CB8AC3E}">
        <p14:creationId xmlns:p14="http://schemas.microsoft.com/office/powerpoint/2010/main" val="41077742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udenthowest.sharepoint.com/sites/staff/COMM/SitePages/Huisstijl.aspx"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2.0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hlinkClick r:id="rId9"/>
              </a:rPr>
              <a:t>https://studenthowest.sharepoint.com/sites/staff/COMM/SitePages/Huisstijl.aspx</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8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riedeling foto met toelichting">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1"/>
          </p:nvPr>
        </p:nvSpPr>
        <p:spPr/>
        <p:txBody>
          <a:bodyPr/>
          <a:lstStyle/>
          <a:p>
            <a:r>
              <a:rPr lang="en-GB"/>
              <a:t>Titel v</a:t>
            </a:r>
            <a:r>
              <a:rPr lang="nl-BE"/>
              <a:t>an de uiteenzetting /  Deel van de uiteenzetting</a:t>
            </a:r>
            <a:endParaRPr lang="en-GB"/>
          </a:p>
        </p:txBody>
      </p:sp>
      <p:sp>
        <p:nvSpPr>
          <p:cNvPr id="6" name="Slide Number Placeholder 5"/>
          <p:cNvSpPr>
            <a:spLocks noGrp="1"/>
          </p:cNvSpPr>
          <p:nvPr>
            <p:ph type="sldNum" sz="quarter" idx="42"/>
          </p:nvPr>
        </p:nvSpPr>
        <p:spPr/>
        <p:txBody>
          <a:bodyPr/>
          <a:lstStyle/>
          <a:p>
            <a:fld id="{C0F550FA-FCCC-4A7D-8E1A-87BCAA2E5874}" type="slidenum">
              <a:rPr lang="en-GB" smtClean="0"/>
              <a:pPr/>
              <a:t>‹nr.›</a:t>
            </a:fld>
            <a:endParaRPr lang="en-GB"/>
          </a:p>
        </p:txBody>
      </p:sp>
      <p:sp>
        <p:nvSpPr>
          <p:cNvPr id="2" name="Title 1"/>
          <p:cNvSpPr>
            <a:spLocks noGrp="1"/>
          </p:cNvSpPr>
          <p:nvPr>
            <p:ph type="title" hasCustomPrompt="1"/>
          </p:nvPr>
        </p:nvSpPr>
        <p:spPr>
          <a:xfrm>
            <a:off x="810000" y="389738"/>
            <a:ext cx="4451154" cy="1920526"/>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8" name="Picture Placeholder 7"/>
          <p:cNvSpPr>
            <a:spLocks noGrp="1"/>
          </p:cNvSpPr>
          <p:nvPr>
            <p:ph type="pic" sz="quarter" idx="30" hasCustomPrompt="1"/>
          </p:nvPr>
        </p:nvSpPr>
        <p:spPr>
          <a:xfrm>
            <a:off x="12131984" y="1890000"/>
            <a:ext cx="5346000" cy="4438800"/>
          </a:xfrm>
          <a:solidFill>
            <a:schemeClr val="bg2"/>
          </a:solidFill>
        </p:spPr>
        <p:txBody>
          <a:bodyPr/>
          <a:lstStyle>
            <a:lvl1pPr marL="0" indent="0">
              <a:lnSpc>
                <a:spcPct val="100000"/>
              </a:lnSpc>
              <a:spcBef>
                <a:spcPts val="0"/>
              </a:spcBef>
              <a:buNone/>
              <a:defRPr sz="1800" i="1"/>
            </a:lvl1pPr>
          </a:lstStyle>
          <a:p>
            <a:br>
              <a:rPr lang="nl-BE"/>
            </a:br>
            <a:endParaRPr lang="en-GB"/>
          </a:p>
        </p:txBody>
      </p:sp>
      <p:sp>
        <p:nvSpPr>
          <p:cNvPr id="19" name="Picture Placeholder 7"/>
          <p:cNvSpPr>
            <a:spLocks noGrp="1"/>
          </p:cNvSpPr>
          <p:nvPr>
            <p:ph type="pic" sz="quarter" idx="37"/>
          </p:nvPr>
        </p:nvSpPr>
        <p:spPr>
          <a:xfrm>
            <a:off x="6470991" y="1890000"/>
            <a:ext cx="5346000" cy="4438800"/>
          </a:xfrm>
          <a:solidFill>
            <a:schemeClr val="bg2"/>
          </a:solidFill>
        </p:spPr>
        <p:txBody>
          <a:bodyPr/>
          <a:lstStyle>
            <a:lvl1pPr marL="0" indent="0">
              <a:lnSpc>
                <a:spcPct val="100000"/>
              </a:lnSpc>
              <a:spcBef>
                <a:spcPts val="0"/>
              </a:spcBef>
              <a:buNone/>
              <a:defRPr sz="1800" i="1"/>
            </a:lvl1pPr>
          </a:lstStyle>
          <a:p>
            <a:r>
              <a:rPr lang="nl-NL"/>
              <a:t>Klik op het pictogram als u een afbeelding wilt toevoegen</a:t>
            </a:r>
            <a:endParaRPr lang="en-GB"/>
          </a:p>
        </p:txBody>
      </p:sp>
      <p:sp>
        <p:nvSpPr>
          <p:cNvPr id="20" name="Picture Placeholder 7"/>
          <p:cNvSpPr>
            <a:spLocks noGrp="1"/>
          </p:cNvSpPr>
          <p:nvPr>
            <p:ph type="pic" sz="quarter" idx="29" hasCustomPrompt="1"/>
          </p:nvPr>
        </p:nvSpPr>
        <p:spPr>
          <a:xfrm>
            <a:off x="810000" y="1890000"/>
            <a:ext cx="5346000" cy="4438800"/>
          </a:xfrm>
          <a:solidFill>
            <a:schemeClr val="bg2"/>
          </a:solidFill>
        </p:spPr>
        <p:txBody>
          <a:bodyPr/>
          <a:lstStyle>
            <a:lvl1pPr marL="0" marR="0" indent="0" algn="l" defTabSz="404834"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399620" algn="l"/>
                <a:tab pos="405021" algn="l"/>
              </a:tabLst>
              <a:defRPr sz="1800" i="1"/>
            </a:lvl1pPr>
          </a:lstStyle>
          <a:p>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br>
              <a:rPr lang="nl-BE"/>
            </a:br>
            <a:endParaRPr lang="nl-BE"/>
          </a:p>
          <a:p>
            <a:endParaRPr lang="en-GB"/>
          </a:p>
        </p:txBody>
      </p:sp>
      <p:sp>
        <p:nvSpPr>
          <p:cNvPr id="21" name="Text Placeholder 2"/>
          <p:cNvSpPr>
            <a:spLocks noGrp="1"/>
          </p:cNvSpPr>
          <p:nvPr>
            <p:ph type="body" sz="quarter" idx="36"/>
          </p:nvPr>
        </p:nvSpPr>
        <p:spPr>
          <a:xfrm>
            <a:off x="810000" y="6494007"/>
            <a:ext cx="5346000" cy="2700000"/>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xt Placeholder 2"/>
          <p:cNvSpPr>
            <a:spLocks noGrp="1"/>
          </p:cNvSpPr>
          <p:nvPr>
            <p:ph type="body" sz="quarter" idx="43"/>
          </p:nvPr>
        </p:nvSpPr>
        <p:spPr>
          <a:xfrm>
            <a:off x="6470991" y="6494007"/>
            <a:ext cx="5346000" cy="2700000"/>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 Placeholder 2"/>
          <p:cNvSpPr>
            <a:spLocks noGrp="1"/>
          </p:cNvSpPr>
          <p:nvPr>
            <p:ph type="body" sz="quarter" idx="44"/>
          </p:nvPr>
        </p:nvSpPr>
        <p:spPr>
          <a:xfrm>
            <a:off x="12131984" y="6494007"/>
            <a:ext cx="5346000" cy="2700000"/>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01566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7272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65262"/>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en-GB" noProof="0"/>
            </a:br>
            <a:br>
              <a:rPr lang="en-GB" noProof="0"/>
            </a:br>
            <a:r>
              <a:rPr lang="en-GB"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1" y="357904"/>
            <a:ext cx="7601331" cy="3895344"/>
          </a:xfrm>
          <a:prstGeom prst="rect">
            <a:avLst/>
          </a:prstGeom>
        </p:spPr>
      </p:pic>
    </p:spTree>
    <p:extLst>
      <p:ext uri="{BB962C8B-B14F-4D97-AF65-F5344CB8AC3E}">
        <p14:creationId xmlns:p14="http://schemas.microsoft.com/office/powerpoint/2010/main" val="35434590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en-GB"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Klikken om de ondertitelstijl </a:t>
            </a:r>
          </a:p>
          <a:p>
            <a:r>
              <a:rPr lang="en-GB" noProof="0"/>
              <a:t>van het model </a:t>
            </a:r>
          </a:p>
          <a:p>
            <a:r>
              <a:rPr lang="en-GB" noProof="0"/>
              <a:t>te bewerken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32904365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en-GB" noProof="0"/>
              <a:t>“Klik om quote </a:t>
            </a:r>
            <a:br>
              <a:rPr lang="en-GB" noProof="0"/>
            </a:br>
            <a:r>
              <a:rPr lang="en-GB"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 om de Naam en Voornaam in te voegen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283708918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en-GB"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Agendapunt 1</a:t>
            </a:r>
          </a:p>
          <a:p>
            <a:r>
              <a:rPr lang="en-GB" noProof="0"/>
              <a:t>Agendapunt 2</a:t>
            </a:r>
          </a:p>
          <a:p>
            <a:r>
              <a:rPr lang="en-GB" noProof="0"/>
              <a:t>Agendapunt 3</a:t>
            </a:r>
          </a:p>
          <a:p>
            <a:r>
              <a:rPr lang="en-GB" noProof="0"/>
              <a:t>Agendapunt 4</a:t>
            </a:r>
          </a:p>
          <a:p>
            <a:r>
              <a:rPr lang="en-GB" noProof="0"/>
              <a:t>Agendapunt 5</a:t>
            </a:r>
          </a:p>
          <a:p>
            <a:r>
              <a:rPr lang="en-GB" noProof="0"/>
              <a:t>Agendapunt 6</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109740920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01704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788444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2222648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en-GB"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090155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22381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63784025"/>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044979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957828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9498615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172393896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3326048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61945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9677247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4874998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9398938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7333755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07137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8553268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389513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334863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412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837244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5246491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4004086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3591553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3027432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283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5/01/2021</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noProof="0" smtClean="0"/>
              <a:pPr/>
              <a:t>‹nr.›</a:t>
            </a:fld>
            <a:endParaRPr lang="nl-BE" noProof="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918996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70939646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48905668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6349878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170975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03536618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77616355"/>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84586688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60589124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59138921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5/01/2021</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2809279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25874853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8801157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29839970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14539068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9027203"/>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76699492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375719772"/>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41883746"/>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6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5/01/2021</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5.sv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14.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image" Target="../media/image15.sv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image" Target="../media/image14.png"/><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noProof="0" smtClean="0"/>
              <a:t>5/01/2021</a:t>
            </a:fld>
            <a:endParaRPr lang="nl-BE" noProof="0"/>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noProof="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noProof="0" smtClean="0"/>
              <a:t>‹nr.›</a:t>
            </a:fld>
            <a:endParaRPr lang="nl-BE" noProof="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 id="2147483764" r:id="rId26"/>
    <p:sldLayoutId id="2147483765" r:id="rId27"/>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5/01/2021</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Tree>
    <p:extLst>
      <p:ext uri="{BB962C8B-B14F-4D97-AF65-F5344CB8AC3E}">
        <p14:creationId xmlns:p14="http://schemas.microsoft.com/office/powerpoint/2010/main" val="41727844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62"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userDrawn="1"/>
        </p:nvSpPr>
        <p:spPr>
          <a:xfrm>
            <a:off x="-5644" y="9306131"/>
            <a:ext cx="13481537" cy="552245"/>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highlight>
                <a:srgbClr val="FFFF00"/>
              </a:highlight>
            </a:endParaRP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5/01/2021</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
        <p:nvSpPr>
          <p:cNvPr id="155" name="Rechthoek 154">
            <a:extLst>
              <a:ext uri="{FF2B5EF4-FFF2-40B4-BE49-F238E27FC236}">
                <a16:creationId xmlns:a16="http://schemas.microsoft.com/office/drawing/2014/main" id="{3006AA6B-15EB-4DBD-8F12-1BA7B403185D}"/>
              </a:ext>
            </a:extLst>
          </p:cNvPr>
          <p:cNvSpPr/>
          <p:nvPr userDrawn="1"/>
        </p:nvSpPr>
        <p:spPr>
          <a:xfrm>
            <a:off x="13857675" y="9308422"/>
            <a:ext cx="1714500" cy="547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err="1"/>
              <a:t>Plaats</a:t>
            </a:r>
            <a:r>
              <a:rPr lang="en-US" sz="1100"/>
              <a:t> logo </a:t>
            </a:r>
            <a:r>
              <a:rPr lang="en-US" sz="1100" err="1"/>
              <a:t>hier</a:t>
            </a:r>
            <a:r>
              <a:rPr lang="en-US" sz="1100"/>
              <a:t> in het </a:t>
            </a:r>
            <a:r>
              <a:rPr lang="en-US" sz="1100" err="1"/>
              <a:t>diamodel</a:t>
            </a:r>
            <a:endParaRPr lang="nl-BE" sz="1100"/>
          </a:p>
        </p:txBody>
      </p:sp>
    </p:spTree>
    <p:extLst>
      <p:ext uri="{BB962C8B-B14F-4D97-AF65-F5344CB8AC3E}">
        <p14:creationId xmlns:p14="http://schemas.microsoft.com/office/powerpoint/2010/main" val="3064038114"/>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3"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howest.be/nl/opleidingen/bachelor/secundair-onderwijs" TargetMode="External"/><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hyperlink" Target="https://howestedhub.be/" TargetMode="External"/><Relationship Id="rId4" Type="http://schemas.openxmlformats.org/officeDocument/2006/relationships/hyperlink" Target="https://www.howest.be/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B1E66-AD1E-441C-9783-651492F2B5AB}"/>
              </a:ext>
            </a:extLst>
          </p:cNvPr>
          <p:cNvSpPr>
            <a:spLocks noGrp="1"/>
          </p:cNvSpPr>
          <p:nvPr>
            <p:ph type="ctrTitle"/>
          </p:nvPr>
        </p:nvSpPr>
        <p:spPr>
          <a:xfrm>
            <a:off x="5667137" y="3024811"/>
            <a:ext cx="12376786" cy="1964494"/>
          </a:xfrm>
        </p:spPr>
        <p:txBody>
          <a:bodyPr/>
          <a:lstStyle/>
          <a:p>
            <a:r>
              <a:rPr lang="nl-BE">
                <a:latin typeface="Arial Rounded MT Bold"/>
              </a:rPr>
              <a:t>Webinar: Online lesgeven via </a:t>
            </a:r>
            <a:br>
              <a:rPr lang="nl-BE">
                <a:latin typeface="Arial Rounded MT Bold"/>
              </a:rPr>
            </a:br>
            <a:r>
              <a:rPr lang="nl-BE">
                <a:latin typeface="Arial Rounded MT Bold"/>
              </a:rPr>
              <a:t>lesopnames </a:t>
            </a:r>
            <a:endParaRPr lang="nl-BE"/>
          </a:p>
        </p:txBody>
      </p:sp>
      <p:sp>
        <p:nvSpPr>
          <p:cNvPr id="3" name="Ondertitel 2">
            <a:extLst>
              <a:ext uri="{FF2B5EF4-FFF2-40B4-BE49-F238E27FC236}">
                <a16:creationId xmlns:a16="http://schemas.microsoft.com/office/drawing/2014/main" id="{22076598-3A08-4EE2-ABEE-36D3FCBD9136}"/>
              </a:ext>
            </a:extLst>
          </p:cNvPr>
          <p:cNvSpPr>
            <a:spLocks noGrp="1"/>
          </p:cNvSpPr>
          <p:nvPr>
            <p:ph type="subTitle" idx="1"/>
          </p:nvPr>
        </p:nvSpPr>
        <p:spPr>
          <a:xfrm>
            <a:off x="2945369" y="5143500"/>
            <a:ext cx="14609207" cy="4032307"/>
          </a:xfrm>
        </p:spPr>
        <p:txBody>
          <a:bodyPr vert="horz" lIns="0" tIns="0" rIns="0" bIns="0" rtlCol="0" anchor="t">
            <a:noAutofit/>
          </a:bodyPr>
          <a:lstStyle/>
          <a:p>
            <a:pPr marL="571500" indent="-571500">
              <a:buChar char="•"/>
            </a:pPr>
            <a:endParaRPr lang="nl-BE" dirty="0">
              <a:cs typeface="Calibri"/>
            </a:endParaRPr>
          </a:p>
          <a:p>
            <a:pPr marL="571500" indent="-571500">
              <a:buChar char="•"/>
            </a:pPr>
            <a:endParaRPr lang="nl-BE" dirty="0">
              <a:cs typeface="Calibri"/>
            </a:endParaRPr>
          </a:p>
          <a:p>
            <a:pPr marL="571500" indent="-571500">
              <a:buChar char="•"/>
            </a:pPr>
            <a:endParaRPr lang="nl-BE" dirty="0">
              <a:cs typeface="Calibri"/>
            </a:endParaRPr>
          </a:p>
          <a:p>
            <a:pPr marL="571500" indent="-571500">
              <a:buChar char="•"/>
            </a:pPr>
            <a:r>
              <a:rPr lang="nl-BE" dirty="0">
                <a:cs typeface="Calibri"/>
              </a:rPr>
              <a:t>PPT met didactische info en tips rond lesopnames. (20 min)</a:t>
            </a:r>
          </a:p>
          <a:p>
            <a:pPr marL="571500" indent="-571500">
              <a:buChar char="•"/>
            </a:pPr>
            <a:r>
              <a:rPr lang="nl-BE" dirty="0">
                <a:cs typeface="Calibri"/>
              </a:rPr>
              <a:t>Demo van twee tools voor lesopnames. (20 min)</a:t>
            </a:r>
          </a:p>
          <a:p>
            <a:pPr marL="571500" indent="-571500">
              <a:buChar char="•"/>
            </a:pPr>
            <a:r>
              <a:rPr lang="nl-BE" dirty="0">
                <a:cs typeface="Calibri"/>
              </a:rPr>
              <a:t>Demo </a:t>
            </a:r>
            <a:r>
              <a:rPr lang="nl-BE" dirty="0" err="1">
                <a:cs typeface="Calibri"/>
              </a:rPr>
              <a:t>EdPuzzle</a:t>
            </a:r>
            <a:r>
              <a:rPr lang="nl-BE" dirty="0">
                <a:cs typeface="Calibri"/>
              </a:rPr>
              <a:t> (10 min)</a:t>
            </a:r>
          </a:p>
          <a:p>
            <a:pPr marL="571500" indent="-571500">
              <a:buChar char="•"/>
            </a:pPr>
            <a:r>
              <a:rPr lang="nl-BE" dirty="0">
                <a:cs typeface="Calibri"/>
              </a:rPr>
              <a:t>Ingaan op vragen van deelnemers. (10 min)</a:t>
            </a:r>
          </a:p>
        </p:txBody>
      </p:sp>
      <p:pic>
        <p:nvPicPr>
          <p:cNvPr id="4" name="Afbeelding 3">
            <a:extLst>
              <a:ext uri="{FF2B5EF4-FFF2-40B4-BE49-F238E27FC236}">
                <a16:creationId xmlns:a16="http://schemas.microsoft.com/office/drawing/2014/main" id="{0B2781B9-1733-4504-82E3-A21A84CCC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4685" y="386322"/>
            <a:ext cx="3076802" cy="2991842"/>
          </a:xfrm>
          <a:prstGeom prst="rect">
            <a:avLst/>
          </a:prstGeom>
        </p:spPr>
      </p:pic>
      <p:pic>
        <p:nvPicPr>
          <p:cNvPr id="5" name="Afbeelding 5" descr="Afbeelding met teken, voedsel&#10;&#10;Beschrijving is gegenereerd met zeer hoge betrouwbaarheid">
            <a:extLst>
              <a:ext uri="{FF2B5EF4-FFF2-40B4-BE49-F238E27FC236}">
                <a16:creationId xmlns:a16="http://schemas.microsoft.com/office/drawing/2014/main" id="{A2A6B543-4896-4F32-81D5-D1C1AA3676D1}"/>
              </a:ext>
            </a:extLst>
          </p:cNvPr>
          <p:cNvPicPr>
            <a:picLocks noChangeAspect="1"/>
          </p:cNvPicPr>
          <p:nvPr/>
        </p:nvPicPr>
        <p:blipFill>
          <a:blip r:embed="rId4"/>
          <a:stretch>
            <a:fillRect/>
          </a:stretch>
        </p:blipFill>
        <p:spPr>
          <a:xfrm>
            <a:off x="15622406" y="7530692"/>
            <a:ext cx="2561360" cy="2499253"/>
          </a:xfrm>
          <a:prstGeom prst="rect">
            <a:avLst/>
          </a:prstGeom>
        </p:spPr>
      </p:pic>
    </p:spTree>
    <p:extLst>
      <p:ext uri="{BB962C8B-B14F-4D97-AF65-F5344CB8AC3E}">
        <p14:creationId xmlns:p14="http://schemas.microsoft.com/office/powerpoint/2010/main" val="318020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A04DA16-590D-4059-B999-7F9CAC7037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15031" y="0"/>
            <a:ext cx="4056434" cy="3557373"/>
          </a:xfrm>
          <a:prstGeom prst="rect">
            <a:avLst/>
          </a:prstGeom>
          <a:noFill/>
          <a:ln>
            <a:noFill/>
          </a:ln>
        </p:spPr>
      </p:pic>
      <p:sp>
        <p:nvSpPr>
          <p:cNvPr id="3" name="Tijdelijke aanduiding voor inhoud 2">
            <a:extLst>
              <a:ext uri="{FF2B5EF4-FFF2-40B4-BE49-F238E27FC236}">
                <a16:creationId xmlns:a16="http://schemas.microsoft.com/office/drawing/2014/main" id="{6F64F952-3C0D-4B28-BC50-B7FC5238711E}"/>
              </a:ext>
            </a:extLst>
          </p:cNvPr>
          <p:cNvSpPr>
            <a:spLocks noGrp="1"/>
          </p:cNvSpPr>
          <p:nvPr>
            <p:ph type="body" sz="quarter" idx="17"/>
          </p:nvPr>
        </p:nvSpPr>
        <p:spPr/>
        <p:txBody>
          <a:bodyPr/>
          <a:lstStyle/>
          <a:p>
            <a:pPr marL="0" indent="0">
              <a:buNone/>
            </a:pPr>
            <a:r>
              <a:rPr lang="nl-BE"/>
              <a:t>Segmentatie verwijst naar het opdelen van je informatie in beheersbare delen. Zowel voor het bepalen van de content van je video als in je video zelf. Een aantal voorbeelden:</a:t>
            </a:r>
            <a:br>
              <a:rPr lang="nl-BE"/>
            </a:br>
            <a:endParaRPr lang="nl-BE"/>
          </a:p>
          <a:p>
            <a:pPr marL="1257300" lvl="1" indent="-571500">
              <a:buFont typeface="Arial" panose="020B0604020202020204" pitchFamily="34" charset="0"/>
              <a:buChar char="•"/>
            </a:pPr>
            <a:r>
              <a:rPr lang="nl-BE"/>
              <a:t>Baken je video af tot één afgebakend onderdeel </a:t>
            </a:r>
          </a:p>
          <a:p>
            <a:pPr lvl="1"/>
            <a:r>
              <a:rPr lang="nl-BE"/>
              <a:t>	bv. één handeling of één topic.</a:t>
            </a:r>
          </a:p>
          <a:p>
            <a:pPr marL="1257300" lvl="1" indent="-571500">
              <a:buFont typeface="Arial" panose="020B0604020202020204" pitchFamily="34" charset="0"/>
              <a:buChar char="•"/>
            </a:pPr>
            <a:r>
              <a:rPr lang="nl-BE"/>
              <a:t>Deel je video op in diverse onderdelen of hoofdstukken. </a:t>
            </a:r>
          </a:p>
          <a:p>
            <a:pPr lvl="1"/>
            <a:r>
              <a:rPr lang="nl-BE"/>
              <a:t>	Dit zorgt ervoor dat een kijker een kapstok meekrijgt tijdens het kijken en dat hij 	gericht kan browsen door de opname;</a:t>
            </a:r>
          </a:p>
          <a:p>
            <a:endParaRPr lang="nl-BE"/>
          </a:p>
        </p:txBody>
      </p:sp>
      <p:sp>
        <p:nvSpPr>
          <p:cNvPr id="2" name="Titel 1">
            <a:extLst>
              <a:ext uri="{FF2B5EF4-FFF2-40B4-BE49-F238E27FC236}">
                <a16:creationId xmlns:a16="http://schemas.microsoft.com/office/drawing/2014/main" id="{10F8C2C4-31AA-4D4E-9195-07EA4150F4B0}"/>
              </a:ext>
            </a:extLst>
          </p:cNvPr>
          <p:cNvSpPr>
            <a:spLocks noGrp="1"/>
          </p:cNvSpPr>
          <p:nvPr>
            <p:ph type="title"/>
          </p:nvPr>
        </p:nvSpPr>
        <p:spPr/>
        <p:txBody>
          <a:bodyPr/>
          <a:lstStyle/>
          <a:p>
            <a:r>
              <a:rPr lang="nl-BE"/>
              <a:t>Segmenteer</a:t>
            </a:r>
          </a:p>
        </p:txBody>
      </p:sp>
      <p:pic>
        <p:nvPicPr>
          <p:cNvPr id="5" name="Afbeelding 4">
            <a:extLst>
              <a:ext uri="{FF2B5EF4-FFF2-40B4-BE49-F238E27FC236}">
                <a16:creationId xmlns:a16="http://schemas.microsoft.com/office/drawing/2014/main" id="{6D0D7139-F8D8-4848-A424-2E16DFE49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95253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F41CEB1-51FF-4821-AB67-CD29A33C3D62}"/>
              </a:ext>
            </a:extLst>
          </p:cNvPr>
          <p:cNvSpPr>
            <a:spLocks noGrp="1"/>
          </p:cNvSpPr>
          <p:nvPr>
            <p:ph type="body" sz="quarter" idx="17"/>
          </p:nvPr>
        </p:nvSpPr>
        <p:spPr/>
        <p:txBody>
          <a:bodyPr>
            <a:normAutofit/>
          </a:bodyPr>
          <a:lstStyle/>
          <a:p>
            <a:r>
              <a:rPr lang="nl-BE"/>
              <a:t>De meest optimale duur van een video is </a:t>
            </a:r>
            <a:r>
              <a:rPr lang="nl-BE" b="1"/>
              <a:t>6 min. </a:t>
            </a:r>
          </a:p>
          <a:p>
            <a:pPr marL="571500" indent="-571500">
              <a:buFont typeface="Arial" panose="020B0604020202020204" pitchFamily="34" charset="0"/>
              <a:buChar char="•"/>
            </a:pPr>
            <a:r>
              <a:rPr lang="nl-BE"/>
              <a:t>Dit toont nogmaals het belang van je video’s zo te segmenteren dat ze kort zijn. </a:t>
            </a:r>
          </a:p>
          <a:p>
            <a:pPr marL="571500" indent="-571500">
              <a:buFont typeface="Arial" panose="020B0604020202020204" pitchFamily="34" charset="0"/>
              <a:buChar char="•"/>
            </a:pPr>
            <a:r>
              <a:rPr lang="nl-BE"/>
              <a:t>Wil dit zeggen dat je geen lessen integraal mag opnemen? Zeker niet, maar dan is het belangrijk om signalisatie en segmentering in je video’s te steken;</a:t>
            </a:r>
            <a:br>
              <a:rPr lang="nl-BE"/>
            </a:br>
            <a:endParaRPr lang="nl-BE"/>
          </a:p>
          <a:p>
            <a:r>
              <a:rPr lang="nl-BE"/>
              <a:t>Het uitwerken van een </a:t>
            </a:r>
            <a:r>
              <a:rPr lang="nl-BE" b="1"/>
              <a:t>script</a:t>
            </a:r>
            <a:r>
              <a:rPr lang="nl-BE"/>
              <a:t> kan je helpen om je video kort te houden. </a:t>
            </a:r>
          </a:p>
          <a:p>
            <a:pPr marL="571500" indent="-571500">
              <a:buFont typeface="Arial" panose="020B0604020202020204" pitchFamily="34" charset="0"/>
              <a:buChar char="•"/>
            </a:pPr>
            <a:r>
              <a:rPr lang="nl-BE"/>
              <a:t>In een script staat (a) wat je zal tonen/zeggen en (b) hoe je dit zal zeggen en tonen. </a:t>
            </a:r>
          </a:p>
        </p:txBody>
      </p:sp>
      <p:sp>
        <p:nvSpPr>
          <p:cNvPr id="2" name="Titel 1">
            <a:extLst>
              <a:ext uri="{FF2B5EF4-FFF2-40B4-BE49-F238E27FC236}">
                <a16:creationId xmlns:a16="http://schemas.microsoft.com/office/drawing/2014/main" id="{67931EC4-6CD2-43A3-9345-88BC8C8CED0C}"/>
              </a:ext>
            </a:extLst>
          </p:cNvPr>
          <p:cNvSpPr>
            <a:spLocks noGrp="1"/>
          </p:cNvSpPr>
          <p:nvPr>
            <p:ph type="title"/>
          </p:nvPr>
        </p:nvSpPr>
        <p:spPr/>
        <p:txBody>
          <a:bodyPr/>
          <a:lstStyle/>
          <a:p>
            <a:r>
              <a:rPr lang="nl-BE"/>
              <a:t>Hou het kort</a:t>
            </a:r>
          </a:p>
        </p:txBody>
      </p:sp>
      <p:pic>
        <p:nvPicPr>
          <p:cNvPr id="4" name="Afbeelding 3">
            <a:extLst>
              <a:ext uri="{FF2B5EF4-FFF2-40B4-BE49-F238E27FC236}">
                <a16:creationId xmlns:a16="http://schemas.microsoft.com/office/drawing/2014/main" id="{8248502B-A750-4125-9FBB-90B65EB625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867488" y="305505"/>
            <a:ext cx="2558132" cy="2230527"/>
          </a:xfrm>
          <a:prstGeom prst="rect">
            <a:avLst/>
          </a:prstGeom>
          <a:noFill/>
          <a:ln>
            <a:noFill/>
          </a:ln>
        </p:spPr>
      </p:pic>
      <p:pic>
        <p:nvPicPr>
          <p:cNvPr id="5" name="Afbeelding 4">
            <a:extLst>
              <a:ext uri="{FF2B5EF4-FFF2-40B4-BE49-F238E27FC236}">
                <a16:creationId xmlns:a16="http://schemas.microsoft.com/office/drawing/2014/main" id="{21BC6554-2C99-44DB-A262-135B4A9D3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107348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A4C233B-556A-41A1-BED8-8D68E4BB9851}"/>
              </a:ext>
            </a:extLst>
          </p:cNvPr>
          <p:cNvSpPr>
            <a:spLocks noGrp="1"/>
          </p:cNvSpPr>
          <p:nvPr>
            <p:ph type="body" sz="quarter" idx="17"/>
          </p:nvPr>
        </p:nvSpPr>
        <p:spPr/>
        <p:txBody>
          <a:bodyPr vert="horz" lIns="91440" tIns="45720" rIns="91440" bIns="45720" rtlCol="0" anchor="t">
            <a:normAutofit/>
          </a:bodyPr>
          <a:lstStyle/>
          <a:p>
            <a:r>
              <a:rPr lang="nl-BE" dirty="0"/>
              <a:t>Traag spreken is niet nodig bij video, onderzoek toont aan dat de interesse van de kijker zelfs daalt. Maak er ook geen studio-opname van, gebruik gerust wat spreektaal en vooral je persoonlijke kenmerken.</a:t>
            </a:r>
          </a:p>
          <a:p>
            <a:pPr marL="0" indent="0">
              <a:buNone/>
            </a:pPr>
            <a:endParaRPr lang="nl-BE"/>
          </a:p>
          <a:p>
            <a:r>
              <a:rPr lang="nl-BE" dirty="0"/>
              <a:t>Heb je hier moeite mee? Visualiseer letterlijk een student voor je wanneer je opneemt, dit helpt enorm.</a:t>
            </a:r>
            <a:endParaRPr lang="nl-BE" dirty="0">
              <a:cs typeface="Calibri"/>
            </a:endParaRPr>
          </a:p>
          <a:p>
            <a:pPr marL="0" indent="0">
              <a:buNone/>
            </a:pPr>
            <a:endParaRPr lang="nl-BE"/>
          </a:p>
          <a:p>
            <a:r>
              <a:rPr lang="nl-BE" dirty="0"/>
              <a:t>Lach ook even voor je klikt op ‘record’, je stem zal mooier uitkomen (een tip van radioprofessionals).</a:t>
            </a:r>
          </a:p>
          <a:p>
            <a:pPr marL="0" indent="0">
              <a:buNone/>
            </a:pPr>
            <a:endParaRPr lang="nl-BE"/>
          </a:p>
          <a:p>
            <a:pPr marL="0" indent="0">
              <a:buNone/>
            </a:pPr>
            <a:endParaRPr lang="nl-BE"/>
          </a:p>
        </p:txBody>
      </p:sp>
      <p:sp>
        <p:nvSpPr>
          <p:cNvPr id="2" name="Titel 1">
            <a:extLst>
              <a:ext uri="{FF2B5EF4-FFF2-40B4-BE49-F238E27FC236}">
                <a16:creationId xmlns:a16="http://schemas.microsoft.com/office/drawing/2014/main" id="{35388BE7-C29F-41B9-9BA0-409DD3C3D8DE}"/>
              </a:ext>
            </a:extLst>
          </p:cNvPr>
          <p:cNvSpPr>
            <a:spLocks noGrp="1"/>
          </p:cNvSpPr>
          <p:nvPr>
            <p:ph type="title"/>
          </p:nvPr>
        </p:nvSpPr>
        <p:spPr/>
        <p:txBody>
          <a:bodyPr/>
          <a:lstStyle/>
          <a:p>
            <a:r>
              <a:rPr lang="nl-BE"/>
              <a:t>Converseer</a:t>
            </a:r>
          </a:p>
        </p:txBody>
      </p:sp>
      <p:pic>
        <p:nvPicPr>
          <p:cNvPr id="4" name="Afbeelding 3">
            <a:extLst>
              <a:ext uri="{FF2B5EF4-FFF2-40B4-BE49-F238E27FC236}">
                <a16:creationId xmlns:a16="http://schemas.microsoft.com/office/drawing/2014/main" id="{AFEF4F5A-16DA-4A99-B647-D27C400A8D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89624" y="2723"/>
            <a:ext cx="2498553" cy="2372576"/>
          </a:xfrm>
          <a:prstGeom prst="rect">
            <a:avLst/>
          </a:prstGeom>
          <a:noFill/>
          <a:ln>
            <a:noFill/>
          </a:ln>
        </p:spPr>
      </p:pic>
      <p:pic>
        <p:nvPicPr>
          <p:cNvPr id="5" name="Afbeelding 4">
            <a:extLst>
              <a:ext uri="{FF2B5EF4-FFF2-40B4-BE49-F238E27FC236}">
                <a16:creationId xmlns:a16="http://schemas.microsoft.com/office/drawing/2014/main" id="{CE83678C-9336-409D-B77F-A2EB91ED9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302712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97419C-A551-4F83-8763-72C6E675112D}"/>
              </a:ext>
            </a:extLst>
          </p:cNvPr>
          <p:cNvSpPr>
            <a:spLocks noGrp="1"/>
          </p:cNvSpPr>
          <p:nvPr>
            <p:ph type="body" sz="quarter" idx="17"/>
          </p:nvPr>
        </p:nvSpPr>
        <p:spPr/>
        <p:txBody>
          <a:bodyPr/>
          <a:lstStyle/>
          <a:p>
            <a:pPr marL="0" indent="0">
              <a:buNone/>
            </a:pPr>
            <a:r>
              <a:rPr lang="nl-BE"/>
              <a:t>Begeleid studenten in het bekijken van de video door bv. oriënterende vragen/opdrachten die worden meegegeven met de video. Onderzoek toont dat de leereffecten groter zijn wanneer studenten naar een video kunnen kijken met een concrete opdracht. Een aantal voorbeeld:</a:t>
            </a:r>
          </a:p>
          <a:p>
            <a:pPr marL="1257300" lvl="1" indent="-571500">
              <a:buFont typeface="Arial" panose="020B0604020202020204" pitchFamily="34" charset="0"/>
              <a:buChar char="•"/>
            </a:pPr>
            <a:r>
              <a:rPr lang="nl-BE"/>
              <a:t>Breng de parameters van veiligheid in kaart na het bekijken van deze video</a:t>
            </a:r>
          </a:p>
          <a:p>
            <a:pPr marL="1257300" lvl="1" indent="-571500">
              <a:buFont typeface="Arial" panose="020B0604020202020204" pitchFamily="34" charset="0"/>
              <a:buChar char="•"/>
            </a:pPr>
            <a:r>
              <a:rPr lang="nl-BE"/>
              <a:t>Orden onderstaande stappen in de juiste volgorde na het bekijken van deze video</a:t>
            </a:r>
          </a:p>
          <a:p>
            <a:pPr marL="1257300" lvl="1" indent="-571500">
              <a:buFont typeface="Arial" panose="020B0604020202020204" pitchFamily="34" charset="0"/>
              <a:buChar char="•"/>
            </a:pPr>
            <a:r>
              <a:rPr lang="nl-BE"/>
              <a:t>Bespreek deze casus op basis van onderstaande video.</a:t>
            </a:r>
          </a:p>
          <a:p>
            <a:endParaRPr lang="nl-BE"/>
          </a:p>
        </p:txBody>
      </p:sp>
      <p:sp>
        <p:nvSpPr>
          <p:cNvPr id="2" name="Titel 1">
            <a:extLst>
              <a:ext uri="{FF2B5EF4-FFF2-40B4-BE49-F238E27FC236}">
                <a16:creationId xmlns:a16="http://schemas.microsoft.com/office/drawing/2014/main" id="{E1DCBD6E-E7B7-45CB-92A7-8D4F5A6F68A5}"/>
              </a:ext>
            </a:extLst>
          </p:cNvPr>
          <p:cNvSpPr>
            <a:spLocks noGrp="1"/>
          </p:cNvSpPr>
          <p:nvPr>
            <p:ph type="title"/>
          </p:nvPr>
        </p:nvSpPr>
        <p:spPr/>
        <p:txBody>
          <a:bodyPr/>
          <a:lstStyle/>
          <a:p>
            <a:r>
              <a:rPr lang="nl-BE"/>
              <a:t>Oriënteer</a:t>
            </a:r>
          </a:p>
        </p:txBody>
      </p:sp>
      <p:pic>
        <p:nvPicPr>
          <p:cNvPr id="4" name="Afbeelding 3">
            <a:extLst>
              <a:ext uri="{FF2B5EF4-FFF2-40B4-BE49-F238E27FC236}">
                <a16:creationId xmlns:a16="http://schemas.microsoft.com/office/drawing/2014/main" id="{031C3DBE-9602-41FE-875F-9F859DE3188E}"/>
              </a:ext>
            </a:extLst>
          </p:cNvPr>
          <p:cNvPicPr/>
          <p:nvPr/>
        </p:nvPicPr>
        <p:blipFill rotWithShape="1">
          <a:blip r:embed="rId3">
            <a:extLst>
              <a:ext uri="{28A0092B-C50C-407E-A947-70E740481C1C}">
                <a14:useLocalDpi xmlns:a14="http://schemas.microsoft.com/office/drawing/2010/main" val="0"/>
              </a:ext>
            </a:extLst>
          </a:blip>
          <a:srcRect l="10955" t="19551" r="5808" b="20711"/>
          <a:stretch/>
        </p:blipFill>
        <p:spPr bwMode="auto">
          <a:xfrm>
            <a:off x="14991830" y="167922"/>
            <a:ext cx="2912120" cy="2113482"/>
          </a:xfrm>
          <a:prstGeom prst="rect">
            <a:avLst/>
          </a:prstGeom>
          <a:noFill/>
          <a:ln>
            <a:noFill/>
          </a:ln>
        </p:spPr>
      </p:pic>
      <p:pic>
        <p:nvPicPr>
          <p:cNvPr id="5" name="Afbeelding 4">
            <a:extLst>
              <a:ext uri="{FF2B5EF4-FFF2-40B4-BE49-F238E27FC236}">
                <a16:creationId xmlns:a16="http://schemas.microsoft.com/office/drawing/2014/main" id="{6D528BF9-816B-406D-9E47-C89119E43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21235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37D0BF9-EADB-4EBF-9FFE-EA458E2CFAB2}"/>
              </a:ext>
            </a:extLst>
          </p:cNvPr>
          <p:cNvSpPr>
            <a:spLocks noGrp="1"/>
          </p:cNvSpPr>
          <p:nvPr>
            <p:ph type="body" sz="quarter" idx="17"/>
          </p:nvPr>
        </p:nvSpPr>
        <p:spPr/>
        <p:txBody>
          <a:bodyPr/>
          <a:lstStyle/>
          <a:p>
            <a:pPr marL="0" indent="0">
              <a:buNone/>
            </a:pPr>
            <a:r>
              <a:rPr lang="nl-BE"/>
              <a:t>Nieuwe informatie wordt langer vastgehouden wanneer je zowel het visuele als het auditieve kanaal stimuleert van de kijker. </a:t>
            </a:r>
            <a:br>
              <a:rPr lang="nl-BE"/>
            </a:br>
            <a:endParaRPr lang="nl-BE"/>
          </a:p>
          <a:p>
            <a:r>
              <a:rPr lang="nl-BE"/>
              <a:t>Wil je dus een handeling demonstreren, licht per aspect toe wat je aan het doen bent (auditief plus visueel). </a:t>
            </a:r>
          </a:p>
          <a:p>
            <a:r>
              <a:rPr lang="nl-BE"/>
              <a:t>Wil je een stuk theorie verduidelijken? Denk dan na over een schema/tabel/grafiek/board die dit kan ondersteunen (visueel plus auditief)</a:t>
            </a:r>
          </a:p>
          <a:p>
            <a:endParaRPr lang="nl-BE"/>
          </a:p>
        </p:txBody>
      </p:sp>
      <p:sp>
        <p:nvSpPr>
          <p:cNvPr id="2" name="Titel 1">
            <a:extLst>
              <a:ext uri="{FF2B5EF4-FFF2-40B4-BE49-F238E27FC236}">
                <a16:creationId xmlns:a16="http://schemas.microsoft.com/office/drawing/2014/main" id="{C22F2387-2D78-4406-8FF3-5BF0C9480578}"/>
              </a:ext>
            </a:extLst>
          </p:cNvPr>
          <p:cNvSpPr>
            <a:spLocks noGrp="1"/>
          </p:cNvSpPr>
          <p:nvPr>
            <p:ph type="title"/>
          </p:nvPr>
        </p:nvSpPr>
        <p:spPr/>
        <p:txBody>
          <a:bodyPr/>
          <a:lstStyle/>
          <a:p>
            <a:r>
              <a:rPr lang="nl-BE"/>
              <a:t>Stretch het geheugen</a:t>
            </a:r>
          </a:p>
        </p:txBody>
      </p:sp>
      <p:pic>
        <p:nvPicPr>
          <p:cNvPr id="4" name="Afbeelding 3">
            <a:extLst>
              <a:ext uri="{FF2B5EF4-FFF2-40B4-BE49-F238E27FC236}">
                <a16:creationId xmlns:a16="http://schemas.microsoft.com/office/drawing/2014/main" id="{B4E26D19-58BB-45A2-936D-EC6EBDA08A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577333" y="345282"/>
            <a:ext cx="2034596" cy="1980651"/>
          </a:xfrm>
          <a:prstGeom prst="rect">
            <a:avLst/>
          </a:prstGeom>
          <a:noFill/>
          <a:ln>
            <a:noFill/>
          </a:ln>
        </p:spPr>
      </p:pic>
      <p:pic>
        <p:nvPicPr>
          <p:cNvPr id="5" name="Afbeelding 4">
            <a:extLst>
              <a:ext uri="{FF2B5EF4-FFF2-40B4-BE49-F238E27FC236}">
                <a16:creationId xmlns:a16="http://schemas.microsoft.com/office/drawing/2014/main" id="{46CA0B72-9313-492D-A698-76B3379FD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69395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20330F6-CA14-4494-815E-1C321D815EC0}"/>
              </a:ext>
            </a:extLst>
          </p:cNvPr>
          <p:cNvSpPr>
            <a:spLocks noGrp="1"/>
          </p:cNvSpPr>
          <p:nvPr>
            <p:ph type="body" sz="quarter" idx="17"/>
          </p:nvPr>
        </p:nvSpPr>
        <p:spPr/>
        <p:txBody>
          <a:bodyPr vert="horz" lIns="91440" tIns="45720" rIns="91440" bIns="45720" rtlCol="0" anchor="t">
            <a:noAutofit/>
          </a:bodyPr>
          <a:lstStyle/>
          <a:p>
            <a:pPr marL="571500" indent="-571500">
              <a:buFont typeface="Arial" panose="020B0604020202020204" pitchFamily="34" charset="0"/>
              <a:buChar char="•"/>
            </a:pPr>
            <a:r>
              <a:rPr lang="nl-BE" dirty="0"/>
              <a:t>Afgebakende focus heeft (segmenteer)</a:t>
            </a:r>
          </a:p>
          <a:p>
            <a:pPr marL="571500" indent="-571500">
              <a:buFont typeface="Arial" panose="020B0604020202020204" pitchFamily="34" charset="0"/>
              <a:buChar char="•"/>
            </a:pPr>
            <a:r>
              <a:rPr lang="nl-BE" dirty="0"/>
              <a:t>Kort en </a:t>
            </a:r>
            <a:r>
              <a:rPr lang="nl-BE" dirty="0" err="1"/>
              <a:t>to</a:t>
            </a:r>
            <a:r>
              <a:rPr lang="nl-BE" dirty="0"/>
              <a:t> </a:t>
            </a:r>
            <a:r>
              <a:rPr lang="nl-BE" dirty="0" err="1"/>
              <a:t>the</a:t>
            </a:r>
            <a:r>
              <a:rPr lang="nl-BE" dirty="0"/>
              <a:t> point is (hou het kort)</a:t>
            </a:r>
            <a:endParaRPr lang="nl-BE" dirty="0">
              <a:cs typeface="Calibri"/>
            </a:endParaRPr>
          </a:p>
          <a:p>
            <a:pPr lvl="1"/>
            <a:r>
              <a:rPr lang="nl-BE" dirty="0"/>
              <a:t>	Knip in je video</a:t>
            </a:r>
            <a:endParaRPr lang="nl-BE" dirty="0">
              <a:cs typeface="Calibri"/>
            </a:endParaRPr>
          </a:p>
          <a:p>
            <a:pPr marL="571500" indent="-571500">
              <a:buFont typeface="Arial" panose="020B0604020202020204" pitchFamily="34" charset="0"/>
              <a:buChar char="•"/>
            </a:pPr>
            <a:r>
              <a:rPr lang="nl-BE" dirty="0"/>
              <a:t>Persoonlijk is</a:t>
            </a:r>
            <a:endParaRPr lang="nl-BE" dirty="0">
              <a:cs typeface="Calibri"/>
            </a:endParaRPr>
          </a:p>
          <a:p>
            <a:pPr lvl="1"/>
            <a:r>
              <a:rPr lang="nl-BE" dirty="0"/>
              <a:t>	Betrokkenheid verhoogt als leerkracht in beeld is</a:t>
            </a:r>
            <a:endParaRPr lang="nl-BE" dirty="0">
              <a:cs typeface="Calibri"/>
            </a:endParaRPr>
          </a:p>
          <a:p>
            <a:pPr marL="571500" indent="-571500">
              <a:buFont typeface="Arial" panose="020B0604020202020204" pitchFamily="34" charset="0"/>
              <a:buChar char="•"/>
            </a:pPr>
            <a:r>
              <a:rPr lang="nl-BE" dirty="0"/>
              <a:t>Doorzoekbaar is </a:t>
            </a:r>
            <a:endParaRPr lang="nl-BE" dirty="0">
              <a:cs typeface="Calibri"/>
            </a:endParaRPr>
          </a:p>
          <a:p>
            <a:pPr marL="571500" indent="-571500">
              <a:buFont typeface="Arial" panose="020B0604020202020204" pitchFamily="34" charset="0"/>
              <a:buChar char="•"/>
            </a:pPr>
            <a:r>
              <a:rPr lang="nl-BE" dirty="0"/>
              <a:t>Een duidelijke structuur heeft</a:t>
            </a:r>
            <a:endParaRPr lang="nl-BE" dirty="0">
              <a:cs typeface="Calibri"/>
            </a:endParaRPr>
          </a:p>
          <a:p>
            <a:pPr lvl="1"/>
            <a:r>
              <a:rPr lang="nl-BE" dirty="0"/>
              <a:t>	Voeg een inhoudsopgave toe</a:t>
            </a:r>
            <a:endParaRPr lang="nl-BE" dirty="0">
              <a:cs typeface="Calibri"/>
            </a:endParaRPr>
          </a:p>
          <a:p>
            <a:pPr marL="571500" indent="-571500">
              <a:buFont typeface="Arial" panose="020B0604020202020204" pitchFamily="34" charset="0"/>
              <a:buChar char="•"/>
            </a:pPr>
            <a:r>
              <a:rPr lang="nl-BE" dirty="0"/>
              <a:t>Ingebed is in een leeractiviteit (oriënteer)</a:t>
            </a:r>
            <a:endParaRPr lang="nl-BE" dirty="0">
              <a:cs typeface="Calibri"/>
            </a:endParaRPr>
          </a:p>
        </p:txBody>
      </p:sp>
      <p:sp>
        <p:nvSpPr>
          <p:cNvPr id="2" name="Titel 1">
            <a:extLst>
              <a:ext uri="{FF2B5EF4-FFF2-40B4-BE49-F238E27FC236}">
                <a16:creationId xmlns:a16="http://schemas.microsoft.com/office/drawing/2014/main" id="{92E0A95C-4DFA-4E7D-8D9E-947E8686AD77}"/>
              </a:ext>
            </a:extLst>
          </p:cNvPr>
          <p:cNvSpPr>
            <a:spLocks noGrp="1"/>
          </p:cNvSpPr>
          <p:nvPr>
            <p:ph type="title"/>
          </p:nvPr>
        </p:nvSpPr>
        <p:spPr/>
        <p:txBody>
          <a:bodyPr/>
          <a:lstStyle/>
          <a:p>
            <a:r>
              <a:rPr lang="nl-BE"/>
              <a:t>Een goede video is dus een video die</a:t>
            </a:r>
          </a:p>
        </p:txBody>
      </p:sp>
      <p:pic>
        <p:nvPicPr>
          <p:cNvPr id="4" name="Afbeelding 3">
            <a:extLst>
              <a:ext uri="{FF2B5EF4-FFF2-40B4-BE49-F238E27FC236}">
                <a16:creationId xmlns:a16="http://schemas.microsoft.com/office/drawing/2014/main" id="{A8D5512E-135A-466C-AF46-C7B14D395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44379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291F5A7-E3D9-44B3-820E-ED0E340A7A02}"/>
              </a:ext>
            </a:extLst>
          </p:cNvPr>
          <p:cNvSpPr>
            <a:spLocks noGrp="1"/>
          </p:cNvSpPr>
          <p:nvPr>
            <p:ph type="body" sz="quarter" idx="17"/>
          </p:nvPr>
        </p:nvSpPr>
        <p:spPr/>
        <p:txBody>
          <a:bodyPr>
            <a:normAutofit fontScale="92500" lnSpcReduction="10000"/>
          </a:bodyPr>
          <a:lstStyle/>
          <a:p>
            <a:pPr marL="0" indent="0">
              <a:buNone/>
            </a:pPr>
            <a:r>
              <a:rPr lang="nl-BE"/>
              <a:t>Video met camerabeeld van leerkracht verhoogt de betrokkenheid en engagement (vooral bij kennisclips en lesopnames).</a:t>
            </a:r>
          </a:p>
          <a:p>
            <a:pPr marL="0" indent="0">
              <a:buNone/>
            </a:pPr>
            <a:endParaRPr lang="nl-BE"/>
          </a:p>
          <a:p>
            <a:pPr lvl="1"/>
            <a:r>
              <a:rPr lang="nl-BE"/>
              <a:t>Kledij: gemakkelijk en professioneel</a:t>
            </a:r>
          </a:p>
          <a:p>
            <a:pPr lvl="1"/>
            <a:r>
              <a:rPr lang="nl-BE"/>
              <a:t>Camera-positie:</a:t>
            </a:r>
          </a:p>
          <a:p>
            <a:pPr lvl="2"/>
            <a:r>
              <a:rPr lang="nl-BE"/>
              <a:t>Schouders &amp; volledig gezicht met wat ruimte er rond.</a:t>
            </a:r>
          </a:p>
          <a:p>
            <a:pPr lvl="2"/>
            <a:r>
              <a:rPr lang="nl-BE"/>
              <a:t>Camera op ooghoogte.</a:t>
            </a:r>
          </a:p>
          <a:p>
            <a:pPr lvl="1"/>
            <a:r>
              <a:rPr lang="nl-BE"/>
              <a:t>Belichting:</a:t>
            </a:r>
          </a:p>
          <a:p>
            <a:pPr lvl="2"/>
            <a:r>
              <a:rPr lang="nl-BE"/>
              <a:t>Met je gezicht NAAR de lichtbron</a:t>
            </a:r>
          </a:p>
          <a:p>
            <a:pPr lvl="1"/>
            <a:r>
              <a:rPr lang="nl-BE"/>
              <a:t>Achtergrond:</a:t>
            </a:r>
          </a:p>
          <a:p>
            <a:pPr lvl="2"/>
            <a:r>
              <a:rPr lang="nl-BE"/>
              <a:t>Jij staat in de spotlight, niet de achtergrond</a:t>
            </a:r>
          </a:p>
          <a:p>
            <a:pPr lvl="1"/>
            <a:r>
              <a:rPr lang="nl-BE"/>
              <a:t>Kijk in de camera-lens en niet in de preview</a:t>
            </a:r>
          </a:p>
          <a:p>
            <a:pPr marL="0" indent="0">
              <a:buNone/>
            </a:pPr>
            <a:endParaRPr lang="nl-BE"/>
          </a:p>
        </p:txBody>
      </p:sp>
      <p:sp>
        <p:nvSpPr>
          <p:cNvPr id="2" name="Titel 1">
            <a:extLst>
              <a:ext uri="{FF2B5EF4-FFF2-40B4-BE49-F238E27FC236}">
                <a16:creationId xmlns:a16="http://schemas.microsoft.com/office/drawing/2014/main" id="{D4D999CB-3107-4F76-8411-86A5F3BE1E65}"/>
              </a:ext>
            </a:extLst>
          </p:cNvPr>
          <p:cNvSpPr>
            <a:spLocks noGrp="1"/>
          </p:cNvSpPr>
          <p:nvPr>
            <p:ph type="title"/>
          </p:nvPr>
        </p:nvSpPr>
        <p:spPr>
          <a:xfrm>
            <a:off x="998692" y="888883"/>
            <a:ext cx="16575629" cy="630355"/>
          </a:xfrm>
        </p:spPr>
        <p:txBody>
          <a:bodyPr/>
          <a:lstStyle/>
          <a:p>
            <a:r>
              <a:rPr lang="nl-BE"/>
              <a:t>Webcam…hoe kom ik in beeld?</a:t>
            </a:r>
          </a:p>
        </p:txBody>
      </p:sp>
      <p:pic>
        <p:nvPicPr>
          <p:cNvPr id="4" name="Afbeelding 3">
            <a:extLst>
              <a:ext uri="{FF2B5EF4-FFF2-40B4-BE49-F238E27FC236}">
                <a16:creationId xmlns:a16="http://schemas.microsoft.com/office/drawing/2014/main" id="{8AFC71CB-9945-4B10-9D78-B2B5510FA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176474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descr="Afbeelding met persoon, man, binnen, bril&#10;&#10;Automatisch gegenereerde beschrijving">
            <a:extLst>
              <a:ext uri="{FF2B5EF4-FFF2-40B4-BE49-F238E27FC236}">
                <a16:creationId xmlns:a16="http://schemas.microsoft.com/office/drawing/2014/main" id="{1A0476B9-4E17-4302-ACBC-843EAE6BB761}"/>
              </a:ext>
            </a:extLst>
          </p:cNvPr>
          <p:cNvPicPr>
            <a:picLocks noChangeAspect="1"/>
          </p:cNvPicPr>
          <p:nvPr/>
        </p:nvPicPr>
        <p:blipFill rotWithShape="1">
          <a:blip r:embed="rId3">
            <a:extLst>
              <a:ext uri="{28A0092B-C50C-407E-A947-70E740481C1C}">
                <a14:useLocalDpi xmlns:a14="http://schemas.microsoft.com/office/drawing/2010/main" val="0"/>
              </a:ext>
            </a:extLst>
          </a:blip>
          <a:srcRect l="18155" r="8959" b="-1"/>
          <a:stretch/>
        </p:blipFill>
        <p:spPr>
          <a:xfrm>
            <a:off x="482598" y="482598"/>
            <a:ext cx="12078369" cy="9321799"/>
          </a:xfrm>
          <a:prstGeom prst="rect">
            <a:avLst/>
          </a:prstGeom>
        </p:spPr>
      </p:pic>
      <p:pic>
        <p:nvPicPr>
          <p:cNvPr id="10" name="Afbeelding 9" descr="Afbeelding met man, persoon, binnen, kijken&#10;&#10;Automatisch gegenereerde beschrijving">
            <a:extLst>
              <a:ext uri="{FF2B5EF4-FFF2-40B4-BE49-F238E27FC236}">
                <a16:creationId xmlns:a16="http://schemas.microsoft.com/office/drawing/2014/main" id="{A4D639A3-E731-4B97-9B7C-C674B8063A64}"/>
              </a:ext>
            </a:extLst>
          </p:cNvPr>
          <p:cNvPicPr>
            <a:picLocks noChangeAspect="1"/>
          </p:cNvPicPr>
          <p:nvPr/>
        </p:nvPicPr>
        <p:blipFill rotWithShape="1">
          <a:blip r:embed="rId4">
            <a:extLst>
              <a:ext uri="{28A0092B-C50C-407E-A947-70E740481C1C}">
                <a14:useLocalDpi xmlns:a14="http://schemas.microsoft.com/office/drawing/2010/main" val="0"/>
              </a:ext>
            </a:extLst>
          </a:blip>
          <a:srcRect l="31824" r="33573" b="-1"/>
          <a:stretch/>
        </p:blipFill>
        <p:spPr>
          <a:xfrm>
            <a:off x="14815130" y="4641514"/>
            <a:ext cx="3472870" cy="5645486"/>
          </a:xfrm>
          <a:prstGeom prst="rect">
            <a:avLst/>
          </a:prstGeom>
        </p:spPr>
      </p:pic>
      <p:pic>
        <p:nvPicPr>
          <p:cNvPr id="12" name="Afbeelding 11" descr="Afbeelding met man, binnen, persoon, bril&#10;&#10;Automatisch gegenereerde beschrijving">
            <a:extLst>
              <a:ext uri="{FF2B5EF4-FFF2-40B4-BE49-F238E27FC236}">
                <a16:creationId xmlns:a16="http://schemas.microsoft.com/office/drawing/2014/main" id="{1C47D1E4-B750-4E25-AA5F-CB5AEC902E05}"/>
              </a:ext>
            </a:extLst>
          </p:cNvPr>
          <p:cNvPicPr>
            <a:picLocks noChangeAspect="1"/>
          </p:cNvPicPr>
          <p:nvPr/>
        </p:nvPicPr>
        <p:blipFill rotWithShape="1">
          <a:blip r:embed="rId5">
            <a:extLst>
              <a:ext uri="{28A0092B-C50C-407E-A947-70E740481C1C}">
                <a14:useLocalDpi xmlns:a14="http://schemas.microsoft.com/office/drawing/2010/main" val="0"/>
              </a:ext>
            </a:extLst>
          </a:blip>
          <a:srcRect l="30631" r="35131" b="-1"/>
          <a:stretch/>
        </p:blipFill>
        <p:spPr>
          <a:xfrm>
            <a:off x="12560967" y="482598"/>
            <a:ext cx="3541629" cy="5818643"/>
          </a:xfrm>
          <a:prstGeom prst="rect">
            <a:avLst/>
          </a:prstGeom>
        </p:spPr>
      </p:pic>
      <p:sp>
        <p:nvSpPr>
          <p:cNvPr id="6" name="Tijdelijke aanduiding voor voettekst 5">
            <a:extLst>
              <a:ext uri="{FF2B5EF4-FFF2-40B4-BE49-F238E27FC236}">
                <a16:creationId xmlns:a16="http://schemas.microsoft.com/office/drawing/2014/main" id="{15C5F659-04E5-46A2-800E-EBEC56596F02}"/>
              </a:ext>
            </a:extLst>
          </p:cNvPr>
          <p:cNvSpPr>
            <a:spLocks noGrp="1"/>
          </p:cNvSpPr>
          <p:nvPr>
            <p:ph type="ftr" sz="quarter" idx="4294967295"/>
          </p:nvPr>
        </p:nvSpPr>
        <p:spPr>
          <a:xfrm>
            <a:off x="482598" y="9835564"/>
            <a:ext cx="6172200" cy="411480"/>
          </a:xfrm>
        </p:spPr>
        <p:txBody>
          <a:bodyPr vert="horz" lIns="91440" tIns="45720" rIns="91440" bIns="45720" rtlCol="0" anchor="ctr">
            <a:normAutofit/>
          </a:bodyPr>
          <a:lstStyle/>
          <a:p>
            <a:pPr algn="l" defTabSz="914400">
              <a:spcAft>
                <a:spcPts val="600"/>
              </a:spcAft>
            </a:pPr>
            <a:r>
              <a:rPr lang="en-US" sz="1200" kern="1200">
                <a:solidFill>
                  <a:schemeClr val="tx1">
                    <a:tint val="75000"/>
                  </a:schemeClr>
                </a:solidFill>
                <a:latin typeface="+mn-lt"/>
                <a:ea typeface="+mn-ea"/>
                <a:cs typeface="+mn-cs"/>
              </a:rPr>
              <a:t>Voettekst</a:t>
            </a:r>
          </a:p>
        </p:txBody>
      </p:sp>
      <p:sp>
        <p:nvSpPr>
          <p:cNvPr id="5" name="Tijdelijke aanduiding voor datum 4">
            <a:extLst>
              <a:ext uri="{FF2B5EF4-FFF2-40B4-BE49-F238E27FC236}">
                <a16:creationId xmlns:a16="http://schemas.microsoft.com/office/drawing/2014/main" id="{95297A61-B5A9-462C-9DC1-A564000E9F35}"/>
              </a:ext>
            </a:extLst>
          </p:cNvPr>
          <p:cNvSpPr>
            <a:spLocks noGrp="1"/>
          </p:cNvSpPr>
          <p:nvPr>
            <p:ph type="dt" sz="half" idx="4294967295"/>
          </p:nvPr>
        </p:nvSpPr>
        <p:spPr>
          <a:xfrm>
            <a:off x="12020550" y="9835564"/>
            <a:ext cx="4114800" cy="411480"/>
          </a:xfrm>
        </p:spPr>
        <p:txBody>
          <a:bodyPr vert="horz" lIns="91440" tIns="45720" rIns="91440" bIns="45720" rtlCol="0" anchor="ctr">
            <a:normAutofit/>
          </a:bodyPr>
          <a:lstStyle/>
          <a:p>
            <a:pPr algn="r" defTabSz="914400">
              <a:spcAft>
                <a:spcPts val="600"/>
              </a:spcAft>
            </a:pPr>
            <a:fld id="{05BECE69-6D6D-45FE-97AF-CD990EAE32BF}" type="datetime1">
              <a:rPr lang="en-US" sz="1200" smtClean="0"/>
              <a:pPr algn="r" defTabSz="914400">
                <a:spcAft>
                  <a:spcPts val="600"/>
                </a:spcAft>
              </a:pPr>
              <a:t>1/5/2021</a:t>
            </a:fld>
            <a:endParaRPr lang="en-US" sz="1200"/>
          </a:p>
        </p:txBody>
      </p:sp>
      <p:sp>
        <p:nvSpPr>
          <p:cNvPr id="3" name="Tijdelijke aanduiding voor dianummer 2">
            <a:extLst>
              <a:ext uri="{FF2B5EF4-FFF2-40B4-BE49-F238E27FC236}">
                <a16:creationId xmlns:a16="http://schemas.microsoft.com/office/drawing/2014/main" id="{A7F091F3-149E-45FE-9330-3F85761B6AF6}"/>
              </a:ext>
            </a:extLst>
          </p:cNvPr>
          <p:cNvSpPr>
            <a:spLocks noGrp="1"/>
          </p:cNvSpPr>
          <p:nvPr>
            <p:ph type="sldNum" sz="quarter" idx="4294967295"/>
          </p:nvPr>
        </p:nvSpPr>
        <p:spPr>
          <a:xfrm>
            <a:off x="16376650" y="9835564"/>
            <a:ext cx="1428749" cy="411480"/>
          </a:xfrm>
        </p:spPr>
        <p:txBody>
          <a:bodyPr vert="horz" lIns="91440" tIns="45720" rIns="91440" bIns="45720" rtlCol="0" anchor="ctr">
            <a:normAutofit/>
          </a:bodyPr>
          <a:lstStyle/>
          <a:p>
            <a:pPr defTabSz="914400">
              <a:spcAft>
                <a:spcPts val="600"/>
              </a:spcAft>
            </a:pPr>
            <a:fld id="{B7527A74-2D87-4307-9531-5A57D9647EEB}" type="slidenum">
              <a:rPr lang="en-US" sz="1200" smtClean="0"/>
              <a:pPr defTabSz="914400">
                <a:spcAft>
                  <a:spcPts val="600"/>
                </a:spcAft>
              </a:pPr>
              <a:t>17</a:t>
            </a:fld>
            <a:endParaRPr lang="en-US" sz="1200"/>
          </a:p>
        </p:txBody>
      </p:sp>
    </p:spTree>
    <p:extLst>
      <p:ext uri="{BB962C8B-B14F-4D97-AF65-F5344CB8AC3E}">
        <p14:creationId xmlns:p14="http://schemas.microsoft.com/office/powerpoint/2010/main" val="107988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291F5A7-E3D9-44B3-820E-ED0E340A7A02}"/>
              </a:ext>
            </a:extLst>
          </p:cNvPr>
          <p:cNvSpPr>
            <a:spLocks noGrp="1"/>
          </p:cNvSpPr>
          <p:nvPr>
            <p:ph type="body" sz="quarter" idx="17"/>
          </p:nvPr>
        </p:nvSpPr>
        <p:spPr/>
        <p:txBody>
          <a:bodyPr>
            <a:normAutofit/>
          </a:bodyPr>
          <a:lstStyle/>
          <a:p>
            <a:pPr marL="0" indent="0">
              <a:buNone/>
            </a:pPr>
            <a:r>
              <a:rPr lang="nl-NL"/>
              <a:t>Niet bang zijn voor fouten, die sluipen er altijd in. Spreek zeker door. </a:t>
            </a:r>
          </a:p>
          <a:p>
            <a:pPr marL="0" indent="0">
              <a:buNone/>
            </a:pPr>
            <a:r>
              <a:rPr lang="nl-NL"/>
              <a:t>Wat water bij de hand hebben is handig.</a:t>
            </a:r>
          </a:p>
          <a:p>
            <a:pPr marL="0" indent="0">
              <a:buNone/>
            </a:pPr>
            <a:endParaRPr lang="nl-NL"/>
          </a:p>
          <a:p>
            <a:pPr marL="0" indent="0">
              <a:buNone/>
            </a:pPr>
            <a:r>
              <a:rPr lang="nl-NL"/>
              <a:t>Durf te knippen in een video:</a:t>
            </a:r>
          </a:p>
          <a:p>
            <a:pPr marL="0" indent="0">
              <a:buNone/>
            </a:pPr>
            <a:r>
              <a:rPr lang="nl-NL"/>
              <a:t>	Start en einde</a:t>
            </a:r>
          </a:p>
          <a:p>
            <a:pPr marL="0" indent="0">
              <a:buNone/>
            </a:pPr>
            <a:r>
              <a:rPr lang="nl-NL"/>
              <a:t>	Lange stiltes</a:t>
            </a:r>
            <a:endParaRPr lang="nl-BE"/>
          </a:p>
        </p:txBody>
      </p:sp>
      <p:sp>
        <p:nvSpPr>
          <p:cNvPr id="2" name="Titel 1">
            <a:extLst>
              <a:ext uri="{FF2B5EF4-FFF2-40B4-BE49-F238E27FC236}">
                <a16:creationId xmlns:a16="http://schemas.microsoft.com/office/drawing/2014/main" id="{D4D999CB-3107-4F76-8411-86A5F3BE1E65}"/>
              </a:ext>
            </a:extLst>
          </p:cNvPr>
          <p:cNvSpPr>
            <a:spLocks noGrp="1"/>
          </p:cNvSpPr>
          <p:nvPr>
            <p:ph type="title"/>
          </p:nvPr>
        </p:nvSpPr>
        <p:spPr>
          <a:xfrm>
            <a:off x="998692" y="888883"/>
            <a:ext cx="16575629" cy="630355"/>
          </a:xfrm>
        </p:spPr>
        <p:txBody>
          <a:bodyPr/>
          <a:lstStyle/>
          <a:p>
            <a:r>
              <a:rPr lang="nl-BE"/>
              <a:t>Andere tips</a:t>
            </a:r>
          </a:p>
        </p:txBody>
      </p:sp>
      <p:pic>
        <p:nvPicPr>
          <p:cNvPr id="4" name="Afbeelding 3">
            <a:extLst>
              <a:ext uri="{FF2B5EF4-FFF2-40B4-BE49-F238E27FC236}">
                <a16:creationId xmlns:a16="http://schemas.microsoft.com/office/drawing/2014/main" id="{8AFC71CB-9945-4B10-9D78-B2B5510FA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34267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694E070-E54E-4A46-8A5D-11409FCFAAE9}"/>
              </a:ext>
            </a:extLst>
          </p:cNvPr>
          <p:cNvSpPr>
            <a:spLocks noGrp="1"/>
          </p:cNvSpPr>
          <p:nvPr>
            <p:ph type="ctrTitle"/>
          </p:nvPr>
        </p:nvSpPr>
        <p:spPr/>
        <p:txBody>
          <a:bodyPr/>
          <a:lstStyle/>
          <a:p>
            <a:r>
              <a:rPr lang="nl-NL" dirty="0"/>
              <a:t>Tijd voor wat demo’s</a:t>
            </a:r>
            <a:endParaRPr lang="nl-BE" dirty="0"/>
          </a:p>
        </p:txBody>
      </p:sp>
      <p:sp>
        <p:nvSpPr>
          <p:cNvPr id="8" name="Ondertitel 7">
            <a:extLst>
              <a:ext uri="{FF2B5EF4-FFF2-40B4-BE49-F238E27FC236}">
                <a16:creationId xmlns:a16="http://schemas.microsoft.com/office/drawing/2014/main" id="{37B7DBB8-003D-45F7-BDB5-210BEEEA9638}"/>
              </a:ext>
            </a:extLst>
          </p:cNvPr>
          <p:cNvSpPr>
            <a:spLocks noGrp="1"/>
          </p:cNvSpPr>
          <p:nvPr>
            <p:ph type="subTitle" idx="1"/>
          </p:nvPr>
        </p:nvSpPr>
        <p:spPr/>
        <p:txBody>
          <a:bodyPr/>
          <a:lstStyle/>
          <a:p>
            <a:r>
              <a:rPr lang="nl-NL" dirty="0" err="1"/>
              <a:t>Apowersoft</a:t>
            </a:r>
            <a:r>
              <a:rPr lang="nl-NL" dirty="0"/>
              <a:t> – Free Online Screen Recorder</a:t>
            </a:r>
          </a:p>
          <a:p>
            <a:r>
              <a:rPr lang="nl-NL" dirty="0"/>
              <a:t>Loom</a:t>
            </a:r>
            <a:endParaRPr lang="nl-BE" dirty="0"/>
          </a:p>
        </p:txBody>
      </p:sp>
      <p:sp>
        <p:nvSpPr>
          <p:cNvPr id="3" name="Tijdelijke aanduiding voor dianummer 2">
            <a:extLst>
              <a:ext uri="{FF2B5EF4-FFF2-40B4-BE49-F238E27FC236}">
                <a16:creationId xmlns:a16="http://schemas.microsoft.com/office/drawing/2014/main" id="{3C7F3C6A-24EF-48C1-AFCB-F658B950DDA5}"/>
              </a:ext>
            </a:extLst>
          </p:cNvPr>
          <p:cNvSpPr>
            <a:spLocks noGrp="1"/>
          </p:cNvSpPr>
          <p:nvPr>
            <p:ph type="sldNum" sz="quarter" idx="4294967295"/>
          </p:nvPr>
        </p:nvSpPr>
        <p:spPr>
          <a:xfrm>
            <a:off x="17286288" y="9305925"/>
            <a:ext cx="1001712" cy="547688"/>
          </a:xfrm>
        </p:spPr>
        <p:txBody>
          <a:bodyPr/>
          <a:lstStyle/>
          <a:p>
            <a:fld id="{B7527A74-2D87-4307-9531-5A57D9647EEB}" type="slidenum">
              <a:rPr lang="nl-BE" smtClean="0"/>
              <a:pPr/>
              <a:t>19</a:t>
            </a:fld>
            <a:endParaRPr lang="nl-BE"/>
          </a:p>
        </p:txBody>
      </p:sp>
      <p:sp>
        <p:nvSpPr>
          <p:cNvPr id="5" name="Tijdelijke aanduiding voor datum 4">
            <a:extLst>
              <a:ext uri="{FF2B5EF4-FFF2-40B4-BE49-F238E27FC236}">
                <a16:creationId xmlns:a16="http://schemas.microsoft.com/office/drawing/2014/main" id="{B704F7BE-B159-4DAA-A8BD-1CFFEBE23AF7}"/>
              </a:ext>
            </a:extLst>
          </p:cNvPr>
          <p:cNvSpPr>
            <a:spLocks noGrp="1"/>
          </p:cNvSpPr>
          <p:nvPr>
            <p:ph type="dt" sz="half" idx="4294967295"/>
          </p:nvPr>
        </p:nvSpPr>
        <p:spPr>
          <a:xfrm>
            <a:off x="0" y="9305925"/>
            <a:ext cx="1217613" cy="547688"/>
          </a:xfrm>
        </p:spPr>
        <p:txBody>
          <a:bodyPr/>
          <a:lstStyle/>
          <a:p>
            <a:fld id="{05BECE69-6D6D-45FE-97AF-CD990EAE32BF}" type="datetime1">
              <a:rPr lang="nl-BE" smtClean="0"/>
              <a:t>5/01/2021</a:t>
            </a:fld>
            <a:endParaRPr lang="nl-BE"/>
          </a:p>
        </p:txBody>
      </p:sp>
      <p:sp>
        <p:nvSpPr>
          <p:cNvPr id="6" name="Tijdelijke aanduiding voor voettekst 5">
            <a:extLst>
              <a:ext uri="{FF2B5EF4-FFF2-40B4-BE49-F238E27FC236}">
                <a16:creationId xmlns:a16="http://schemas.microsoft.com/office/drawing/2014/main" id="{E44E9E90-1945-43B7-9488-0B7977F77D8D}"/>
              </a:ext>
            </a:extLst>
          </p:cNvPr>
          <p:cNvSpPr>
            <a:spLocks noGrp="1"/>
          </p:cNvSpPr>
          <p:nvPr>
            <p:ph type="ftr" sz="quarter" idx="4294967295"/>
          </p:nvPr>
        </p:nvSpPr>
        <p:spPr>
          <a:xfrm>
            <a:off x="0" y="9305925"/>
            <a:ext cx="6172200" cy="547688"/>
          </a:xfrm>
        </p:spPr>
        <p:txBody>
          <a:bodyPr/>
          <a:lstStyle/>
          <a:p>
            <a:r>
              <a:rPr lang="nl-BE"/>
              <a:t>Voettekst</a:t>
            </a:r>
          </a:p>
        </p:txBody>
      </p:sp>
    </p:spTree>
    <p:extLst>
      <p:ext uri="{BB962C8B-B14F-4D97-AF65-F5344CB8AC3E}">
        <p14:creationId xmlns:p14="http://schemas.microsoft.com/office/powerpoint/2010/main" val="9626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31AB18-23F4-488D-879B-569760D85EE2}"/>
              </a:ext>
            </a:extLst>
          </p:cNvPr>
          <p:cNvSpPr>
            <a:spLocks noGrp="1"/>
          </p:cNvSpPr>
          <p:nvPr>
            <p:ph type="ctrTitle"/>
          </p:nvPr>
        </p:nvSpPr>
        <p:spPr/>
        <p:txBody>
          <a:bodyPr/>
          <a:lstStyle/>
          <a:p>
            <a:r>
              <a:rPr lang="nl-NL" dirty="0"/>
              <a:t>Wie is EdHub?</a:t>
            </a:r>
            <a:endParaRPr lang="nl-BE" dirty="0"/>
          </a:p>
        </p:txBody>
      </p:sp>
      <p:sp>
        <p:nvSpPr>
          <p:cNvPr id="5" name="Ondertitel 4">
            <a:extLst>
              <a:ext uri="{FF2B5EF4-FFF2-40B4-BE49-F238E27FC236}">
                <a16:creationId xmlns:a16="http://schemas.microsoft.com/office/drawing/2014/main" id="{5189A2B7-BDF3-4304-B61E-F34DB62FFE93}"/>
              </a:ext>
            </a:extLst>
          </p:cNvPr>
          <p:cNvSpPr>
            <a:spLocks noGrp="1"/>
          </p:cNvSpPr>
          <p:nvPr>
            <p:ph type="subTitle" idx="1"/>
          </p:nvPr>
        </p:nvSpPr>
        <p:spPr/>
        <p:txBody>
          <a:bodyPr/>
          <a:lstStyle/>
          <a:p>
            <a:r>
              <a:rPr lang="nl-NL" dirty="0"/>
              <a:t>Onderzoeksproject BASO</a:t>
            </a:r>
          </a:p>
          <a:p>
            <a:endParaRPr lang="nl-NL" dirty="0"/>
          </a:p>
          <a:p>
            <a:r>
              <a:rPr lang="nl-NL" dirty="0"/>
              <a:t>Schooljaar 2020-2021 in samenwerking met </a:t>
            </a:r>
            <a:r>
              <a:rPr lang="nl-NL" dirty="0" err="1"/>
              <a:t>MaM</a:t>
            </a:r>
            <a:r>
              <a:rPr lang="nl-NL" dirty="0"/>
              <a:t> en </a:t>
            </a:r>
            <a:r>
              <a:rPr lang="nl-NL" dirty="0" err="1"/>
              <a:t>Skilliant</a:t>
            </a:r>
            <a:endParaRPr lang="nl-NL" dirty="0"/>
          </a:p>
          <a:p>
            <a:r>
              <a:rPr lang="nl-NL" dirty="0"/>
              <a:t>	Steun van </a:t>
            </a:r>
            <a:r>
              <a:rPr lang="nl-NL" dirty="0" err="1"/>
              <a:t>Vlaio</a:t>
            </a:r>
            <a:endParaRPr lang="nl-NL" dirty="0"/>
          </a:p>
          <a:p>
            <a:endParaRPr lang="nl-NL" dirty="0"/>
          </a:p>
          <a:p>
            <a:r>
              <a:rPr lang="nl-NL" dirty="0"/>
              <a:t>Leraren en schoolteams ondersteunen bij implementatie van digitale didactiek en toepassingen.</a:t>
            </a:r>
            <a:endParaRPr lang="nl-BE" dirty="0"/>
          </a:p>
        </p:txBody>
      </p:sp>
      <p:pic>
        <p:nvPicPr>
          <p:cNvPr id="1026" name="Picture 2" descr="Rina DAUWENS | Howest, Kortrijk | Department of education">
            <a:extLst>
              <a:ext uri="{FF2B5EF4-FFF2-40B4-BE49-F238E27FC236}">
                <a16:creationId xmlns:a16="http://schemas.microsoft.com/office/drawing/2014/main" id="{7A62487A-CE1C-4EBA-9BB8-A2B26A2D0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 y="6114585"/>
            <a:ext cx="2663824" cy="2663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et &amp; greet: Bachelor Secundair Onderwijs | Howest">
            <a:extLst>
              <a:ext uri="{FF2B5EF4-FFF2-40B4-BE49-F238E27FC236}">
                <a16:creationId xmlns:a16="http://schemas.microsoft.com/office/drawing/2014/main" id="{61EA3675-33D8-4346-941A-DBD6519D6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4" y="3130774"/>
            <a:ext cx="2663825" cy="266382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A3AFB4A2-B757-4D42-BBFE-1BC922E71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4685" y="386322"/>
            <a:ext cx="3076802" cy="2991842"/>
          </a:xfrm>
          <a:prstGeom prst="rect">
            <a:avLst/>
          </a:prstGeom>
        </p:spPr>
      </p:pic>
    </p:spTree>
    <p:extLst>
      <p:ext uri="{BB962C8B-B14F-4D97-AF65-F5344CB8AC3E}">
        <p14:creationId xmlns:p14="http://schemas.microsoft.com/office/powerpoint/2010/main" val="3676332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2DB88-CA6A-4EF7-88A0-D3D78C907291}"/>
              </a:ext>
            </a:extLst>
          </p:cNvPr>
          <p:cNvSpPr>
            <a:spLocks noGrp="1"/>
          </p:cNvSpPr>
          <p:nvPr>
            <p:ph type="ctrTitle"/>
          </p:nvPr>
        </p:nvSpPr>
        <p:spPr/>
        <p:txBody>
          <a:bodyPr/>
          <a:lstStyle/>
          <a:p>
            <a:r>
              <a:rPr lang="nl-NL" dirty="0"/>
              <a:t>Extra demo</a:t>
            </a:r>
            <a:endParaRPr lang="nl-BE" dirty="0"/>
          </a:p>
        </p:txBody>
      </p:sp>
      <p:sp>
        <p:nvSpPr>
          <p:cNvPr id="3" name="Ondertitel 2">
            <a:extLst>
              <a:ext uri="{FF2B5EF4-FFF2-40B4-BE49-F238E27FC236}">
                <a16:creationId xmlns:a16="http://schemas.microsoft.com/office/drawing/2014/main" id="{FB7B94D8-FBB4-4F31-9E9A-C56CF3F6269D}"/>
              </a:ext>
            </a:extLst>
          </p:cNvPr>
          <p:cNvSpPr>
            <a:spLocks noGrp="1"/>
          </p:cNvSpPr>
          <p:nvPr>
            <p:ph type="subTitle" idx="1"/>
          </p:nvPr>
        </p:nvSpPr>
        <p:spPr/>
        <p:txBody>
          <a:bodyPr/>
          <a:lstStyle/>
          <a:p>
            <a:endParaRPr lang="nl-NL" dirty="0"/>
          </a:p>
          <a:p>
            <a:r>
              <a:rPr lang="nl-NL" dirty="0" err="1"/>
              <a:t>EdPuzzle</a:t>
            </a:r>
            <a:endParaRPr lang="nl-BE" dirty="0"/>
          </a:p>
        </p:txBody>
      </p:sp>
    </p:spTree>
    <p:extLst>
      <p:ext uri="{BB962C8B-B14F-4D97-AF65-F5344CB8AC3E}">
        <p14:creationId xmlns:p14="http://schemas.microsoft.com/office/powerpoint/2010/main" val="319468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A095467-1E7B-4ED3-A9AE-C1D943B72C95}"/>
              </a:ext>
            </a:extLst>
          </p:cNvPr>
          <p:cNvSpPr>
            <a:spLocks noGrp="1"/>
          </p:cNvSpPr>
          <p:nvPr>
            <p:ph type="body" sz="quarter" idx="17"/>
          </p:nvPr>
        </p:nvSpPr>
        <p:spPr/>
        <p:txBody>
          <a:bodyPr vert="horz" lIns="91440" tIns="45720" rIns="91440" bIns="45720" rtlCol="0" anchor="t">
            <a:noAutofit/>
          </a:bodyPr>
          <a:lstStyle/>
          <a:p>
            <a:r>
              <a:rPr lang="nl-BE" dirty="0"/>
              <a:t>Lerarenopleiding Howest: </a:t>
            </a:r>
            <a:r>
              <a:rPr lang="nl-BE" dirty="0">
                <a:ea typeface="+mn-lt"/>
                <a:cs typeface="+mn-lt"/>
                <a:hlinkClick r:id="rId3"/>
              </a:rPr>
              <a:t>https://www.howest.be/nl/opleidingen/bachelor/secundair-onderwijs</a:t>
            </a:r>
            <a:endParaRPr lang="nl-NL" dirty="0"/>
          </a:p>
          <a:p>
            <a:r>
              <a:rPr lang="nl-BE" dirty="0"/>
              <a:t>In samenwerking met dienst Onderwijs Howest: </a:t>
            </a:r>
            <a:r>
              <a:rPr lang="nl-BE" dirty="0">
                <a:ea typeface="+mn-lt"/>
                <a:cs typeface="+mn-lt"/>
                <a:hlinkClick r:id="rId4"/>
              </a:rPr>
              <a:t>https://www.howest.be/nl</a:t>
            </a:r>
          </a:p>
          <a:p>
            <a:r>
              <a:rPr lang="nl-BE" dirty="0"/>
              <a:t>En Howest EdHub onderzoekers: </a:t>
            </a:r>
            <a:r>
              <a:rPr lang="nl-BE" dirty="0">
                <a:ea typeface="+mn-lt"/>
                <a:cs typeface="+mn-lt"/>
                <a:hlinkClick r:id="rId5"/>
              </a:rPr>
              <a:t>https://howestedhub.be/</a:t>
            </a:r>
          </a:p>
          <a:p>
            <a:endParaRPr lang="nl-BE" dirty="0">
              <a:cs typeface="Calibri"/>
            </a:endParaRPr>
          </a:p>
          <a:p>
            <a:endParaRPr lang="nl-BE" dirty="0">
              <a:cs typeface="Calibri"/>
            </a:endParaRPr>
          </a:p>
          <a:p>
            <a:endParaRPr lang="nl-BE" dirty="0">
              <a:cs typeface="Calibri"/>
            </a:endParaRPr>
          </a:p>
          <a:p>
            <a:endParaRPr lang="nl-BE" dirty="0">
              <a:cs typeface="Calibri"/>
            </a:endParaRPr>
          </a:p>
          <a:p>
            <a:pPr algn="ctr"/>
            <a:r>
              <a:rPr lang="nl-BE" sz="4000" b="1" dirty="0">
                <a:cs typeface="Calibri"/>
              </a:rPr>
              <a:t>Onbeantwoorde vragen? </a:t>
            </a:r>
          </a:p>
          <a:p>
            <a:pPr algn="ctr"/>
            <a:r>
              <a:rPr lang="nl-BE" sz="4000" b="1" dirty="0">
                <a:cs typeface="Calibri"/>
                <a:sym typeface="Wingdings" panose="05000000000000000000" pitchFamily="2" charset="2"/>
              </a:rPr>
              <a:t> Stel maar</a:t>
            </a:r>
            <a:endParaRPr lang="nl-BE" sz="4000" b="1" dirty="0">
              <a:cs typeface="Calibri"/>
            </a:endParaRPr>
          </a:p>
          <a:p>
            <a:endParaRPr lang="nl-BE" dirty="0">
              <a:cs typeface="Calibri"/>
            </a:endParaRPr>
          </a:p>
        </p:txBody>
      </p:sp>
      <p:sp>
        <p:nvSpPr>
          <p:cNvPr id="3" name="Tijdelijke aanduiding voor dianummer 2">
            <a:extLst>
              <a:ext uri="{FF2B5EF4-FFF2-40B4-BE49-F238E27FC236}">
                <a16:creationId xmlns:a16="http://schemas.microsoft.com/office/drawing/2014/main" id="{D6B1C1C0-90B5-4364-82A9-7A4E913DF552}"/>
              </a:ext>
            </a:extLst>
          </p:cNvPr>
          <p:cNvSpPr>
            <a:spLocks noGrp="1"/>
          </p:cNvSpPr>
          <p:nvPr>
            <p:ph type="sldNum" sz="quarter" idx="12"/>
          </p:nvPr>
        </p:nvSpPr>
        <p:spPr/>
        <p:txBody>
          <a:bodyPr/>
          <a:lstStyle/>
          <a:p>
            <a:fld id="{B7527A74-2D87-4307-9531-5A57D9647EEB}" type="slidenum">
              <a:rPr lang="nl-BE" smtClean="0"/>
              <a:pPr/>
              <a:t>21</a:t>
            </a:fld>
            <a:endParaRPr lang="nl-BE"/>
          </a:p>
        </p:txBody>
      </p:sp>
      <p:sp>
        <p:nvSpPr>
          <p:cNvPr id="4" name="Titel 3">
            <a:extLst>
              <a:ext uri="{FF2B5EF4-FFF2-40B4-BE49-F238E27FC236}">
                <a16:creationId xmlns:a16="http://schemas.microsoft.com/office/drawing/2014/main" id="{9C34D1DE-7799-48F9-93AA-5CC1C8443C16}"/>
              </a:ext>
            </a:extLst>
          </p:cNvPr>
          <p:cNvSpPr>
            <a:spLocks noGrp="1"/>
          </p:cNvSpPr>
          <p:nvPr>
            <p:ph type="title"/>
          </p:nvPr>
        </p:nvSpPr>
        <p:spPr/>
        <p:txBody>
          <a:bodyPr/>
          <a:lstStyle/>
          <a:p>
            <a:r>
              <a:rPr lang="nl-BE"/>
              <a:t>Deze </a:t>
            </a:r>
            <a:r>
              <a:rPr lang="nl-BE" err="1"/>
              <a:t>webinar</a:t>
            </a:r>
            <a:r>
              <a:rPr lang="nl-BE"/>
              <a:t> werd aangeboden door </a:t>
            </a:r>
          </a:p>
        </p:txBody>
      </p:sp>
      <p:sp>
        <p:nvSpPr>
          <p:cNvPr id="5" name="Tijdelijke aanduiding voor datum 4">
            <a:extLst>
              <a:ext uri="{FF2B5EF4-FFF2-40B4-BE49-F238E27FC236}">
                <a16:creationId xmlns:a16="http://schemas.microsoft.com/office/drawing/2014/main" id="{3E16BD23-0526-4886-B834-D8C3D24F1938}"/>
              </a:ext>
            </a:extLst>
          </p:cNvPr>
          <p:cNvSpPr>
            <a:spLocks noGrp="1"/>
          </p:cNvSpPr>
          <p:nvPr>
            <p:ph type="dt" sz="half" idx="10"/>
          </p:nvPr>
        </p:nvSpPr>
        <p:spPr/>
        <p:txBody>
          <a:bodyPr/>
          <a:lstStyle/>
          <a:p>
            <a:fld id="{05BECE69-6D6D-45FE-97AF-CD990EAE32BF}" type="datetime1">
              <a:rPr lang="nl-BE" smtClean="0"/>
              <a:t>5/01/2021</a:t>
            </a:fld>
            <a:endParaRPr lang="nl-BE"/>
          </a:p>
        </p:txBody>
      </p:sp>
      <p:sp>
        <p:nvSpPr>
          <p:cNvPr id="6" name="Tijdelijke aanduiding voor voettekst 5">
            <a:extLst>
              <a:ext uri="{FF2B5EF4-FFF2-40B4-BE49-F238E27FC236}">
                <a16:creationId xmlns:a16="http://schemas.microsoft.com/office/drawing/2014/main" id="{EE75CC59-A179-4AE2-AAAC-A33E0EED1354}"/>
              </a:ext>
            </a:extLst>
          </p:cNvPr>
          <p:cNvSpPr>
            <a:spLocks noGrp="1"/>
          </p:cNvSpPr>
          <p:nvPr>
            <p:ph type="ftr" sz="quarter" idx="11"/>
          </p:nvPr>
        </p:nvSpPr>
        <p:spPr/>
        <p:txBody>
          <a:bodyPr/>
          <a:lstStyle/>
          <a:p>
            <a:r>
              <a:rPr lang="nl-BE"/>
              <a:t>Voettekst</a:t>
            </a:r>
          </a:p>
        </p:txBody>
      </p:sp>
      <p:pic>
        <p:nvPicPr>
          <p:cNvPr id="9" name="Afbeelding 8" descr="Afbeelding met teken, voedsel&#10;&#10;Automatisch gegenereerde beschrijving">
            <a:extLst>
              <a:ext uri="{FF2B5EF4-FFF2-40B4-BE49-F238E27FC236}">
                <a16:creationId xmlns:a16="http://schemas.microsoft.com/office/drawing/2014/main" id="{486A7E7A-7D6C-4B7D-BAE6-099672765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140" y="4758016"/>
            <a:ext cx="2387729" cy="2311059"/>
          </a:xfrm>
          <a:prstGeom prst="rect">
            <a:avLst/>
          </a:prstGeom>
        </p:spPr>
      </p:pic>
      <p:pic>
        <p:nvPicPr>
          <p:cNvPr id="1026" name="Picture 2" descr="Huisstijl | Howest">
            <a:extLst>
              <a:ext uri="{FF2B5EF4-FFF2-40B4-BE49-F238E27FC236}">
                <a16:creationId xmlns:a16="http://schemas.microsoft.com/office/drawing/2014/main" id="{DFAD6299-F8F6-4EFD-BF03-A950FE5E35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3675" y="4580045"/>
            <a:ext cx="52006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62E44E3E-8F02-4946-99D3-2D1103C38F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692" y="4758016"/>
            <a:ext cx="2376687" cy="2311059"/>
          </a:xfrm>
          <a:prstGeom prst="rect">
            <a:avLst/>
          </a:prstGeom>
        </p:spPr>
      </p:pic>
    </p:spTree>
    <p:extLst>
      <p:ext uri="{BB962C8B-B14F-4D97-AF65-F5344CB8AC3E}">
        <p14:creationId xmlns:p14="http://schemas.microsoft.com/office/powerpoint/2010/main" val="357648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7D3EF2E-8F9A-46E8-AF84-42DFF1E0B474}"/>
              </a:ext>
            </a:extLst>
          </p:cNvPr>
          <p:cNvSpPr>
            <a:spLocks noGrp="1"/>
          </p:cNvSpPr>
          <p:nvPr>
            <p:ph type="body" sz="quarter" idx="17"/>
          </p:nvPr>
        </p:nvSpPr>
        <p:spPr/>
        <p:txBody>
          <a:bodyPr/>
          <a:lstStyle/>
          <a:p>
            <a:pPr marL="0" indent="0">
              <a:buNone/>
            </a:pPr>
            <a:r>
              <a:rPr lang="nl-BE"/>
              <a:t>Video is een heel effectief hulpmiddel om afstands- en </a:t>
            </a:r>
            <a:r>
              <a:rPr lang="nl-BE" err="1"/>
              <a:t>blended</a:t>
            </a:r>
            <a:r>
              <a:rPr lang="nl-BE"/>
              <a:t> leren vorm te geven. </a:t>
            </a:r>
          </a:p>
          <a:p>
            <a:pPr marL="0" indent="0">
              <a:buNone/>
            </a:pPr>
            <a:r>
              <a:rPr lang="nl-BE"/>
              <a:t>Het is in de meeste gevallen ook hét hulpmiddel waarop een </a:t>
            </a:r>
            <a:r>
              <a:rPr lang="nl-BE" err="1"/>
              <a:t>blended</a:t>
            </a:r>
            <a:r>
              <a:rPr lang="nl-BE"/>
              <a:t> of afstandstraject is gebouwd. </a:t>
            </a:r>
          </a:p>
          <a:p>
            <a:pPr marL="0" indent="0">
              <a:buNone/>
            </a:pPr>
            <a:r>
              <a:rPr lang="nl-BE"/>
              <a:t>Wie al eens een MOOC (Massive Open Online Course) heeft gevolgd zal merken dat video’s het belangrijkste middel zijn om kennis en vaardigheden over te dragen aan studenten.</a:t>
            </a:r>
          </a:p>
          <a:p>
            <a:endParaRPr lang="nl-BE"/>
          </a:p>
        </p:txBody>
      </p:sp>
      <p:sp>
        <p:nvSpPr>
          <p:cNvPr id="2" name="Titel 1">
            <a:extLst>
              <a:ext uri="{FF2B5EF4-FFF2-40B4-BE49-F238E27FC236}">
                <a16:creationId xmlns:a16="http://schemas.microsoft.com/office/drawing/2014/main" id="{2AF91385-2870-4B63-B873-F157C367CAF6}"/>
              </a:ext>
            </a:extLst>
          </p:cNvPr>
          <p:cNvSpPr>
            <a:spLocks noGrp="1"/>
          </p:cNvSpPr>
          <p:nvPr>
            <p:ph type="title"/>
          </p:nvPr>
        </p:nvSpPr>
        <p:spPr/>
        <p:txBody>
          <a:bodyPr/>
          <a:lstStyle/>
          <a:p>
            <a:r>
              <a:rPr lang="nl-BE"/>
              <a:t>Instructievideo’s: wat?</a:t>
            </a:r>
          </a:p>
        </p:txBody>
      </p:sp>
      <p:pic>
        <p:nvPicPr>
          <p:cNvPr id="4" name="Afbeelding 3">
            <a:extLst>
              <a:ext uri="{FF2B5EF4-FFF2-40B4-BE49-F238E27FC236}">
                <a16:creationId xmlns:a16="http://schemas.microsoft.com/office/drawing/2014/main" id="{6D707022-EF0C-4DCB-AC81-F6614E398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02945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6F117C4-59AE-4322-9F96-CE302D441A20}"/>
              </a:ext>
            </a:extLst>
          </p:cNvPr>
          <p:cNvSpPr>
            <a:spLocks noGrp="1"/>
          </p:cNvSpPr>
          <p:nvPr>
            <p:ph type="body" sz="quarter" idx="17"/>
          </p:nvPr>
        </p:nvSpPr>
        <p:spPr/>
        <p:txBody>
          <a:bodyPr>
            <a:normAutofit/>
          </a:bodyPr>
          <a:lstStyle/>
          <a:p>
            <a:pPr marL="0" indent="0">
              <a:buNone/>
            </a:pPr>
            <a:r>
              <a:rPr lang="nl-BE"/>
              <a:t>Video’s in je onderwijspraktijk kunnen op diverse manieren een meerwaarde betekenen. </a:t>
            </a:r>
          </a:p>
          <a:p>
            <a:pPr lvl="1"/>
            <a:endParaRPr lang="nl-BE"/>
          </a:p>
          <a:p>
            <a:pPr lvl="1"/>
            <a:r>
              <a:rPr lang="nl-BE"/>
              <a:t>Relevant in het kader van levenslang leren.  </a:t>
            </a:r>
          </a:p>
          <a:p>
            <a:pPr lvl="1"/>
            <a:r>
              <a:rPr lang="nl-BE"/>
              <a:t>Herhaling doet deugd.  </a:t>
            </a:r>
          </a:p>
          <a:p>
            <a:pPr lvl="1"/>
            <a:r>
              <a:rPr lang="nl-BE"/>
              <a:t>Expertise vastleggen. </a:t>
            </a:r>
          </a:p>
          <a:p>
            <a:pPr lvl="1"/>
            <a:r>
              <a:rPr lang="nl-BE"/>
              <a:t>Multimedia leren.  </a:t>
            </a:r>
          </a:p>
          <a:p>
            <a:pPr lvl="1"/>
            <a:r>
              <a:rPr lang="nl-BE"/>
              <a:t>Efficiëntie.  </a:t>
            </a:r>
          </a:p>
          <a:p>
            <a:pPr lvl="1"/>
            <a:r>
              <a:rPr lang="nl-BE"/>
              <a:t>Observerend leren. </a:t>
            </a:r>
          </a:p>
          <a:p>
            <a:pPr lvl="1"/>
            <a:r>
              <a:rPr lang="nl-BE"/>
              <a:t>Afstandsleren en </a:t>
            </a:r>
            <a:r>
              <a:rPr lang="nl-BE" err="1"/>
              <a:t>blended</a:t>
            </a:r>
            <a:r>
              <a:rPr lang="nl-BE"/>
              <a:t> leren. </a:t>
            </a:r>
          </a:p>
          <a:p>
            <a:pPr lvl="1"/>
            <a:endParaRPr lang="nl-BE"/>
          </a:p>
          <a:p>
            <a:endParaRPr lang="nl-BE"/>
          </a:p>
        </p:txBody>
      </p:sp>
      <p:sp>
        <p:nvSpPr>
          <p:cNvPr id="2" name="Titel 1">
            <a:extLst>
              <a:ext uri="{FF2B5EF4-FFF2-40B4-BE49-F238E27FC236}">
                <a16:creationId xmlns:a16="http://schemas.microsoft.com/office/drawing/2014/main" id="{2C2E4EAB-B897-447F-957E-E4CB5E791CD2}"/>
              </a:ext>
            </a:extLst>
          </p:cNvPr>
          <p:cNvSpPr>
            <a:spLocks noGrp="1"/>
          </p:cNvSpPr>
          <p:nvPr>
            <p:ph type="title"/>
          </p:nvPr>
        </p:nvSpPr>
        <p:spPr/>
        <p:txBody>
          <a:bodyPr/>
          <a:lstStyle/>
          <a:p>
            <a:r>
              <a:rPr lang="nl-BE"/>
              <a:t>Nut van video’s in educatieve setting</a:t>
            </a:r>
          </a:p>
        </p:txBody>
      </p:sp>
      <p:pic>
        <p:nvPicPr>
          <p:cNvPr id="5" name="Afbeelding 4">
            <a:extLst>
              <a:ext uri="{FF2B5EF4-FFF2-40B4-BE49-F238E27FC236}">
                <a16:creationId xmlns:a16="http://schemas.microsoft.com/office/drawing/2014/main" id="{C106BE9E-797E-4EB7-A65B-46241013A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370928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BC369BD-1832-4F39-8041-9DFE44B756C4}"/>
              </a:ext>
            </a:extLst>
          </p:cNvPr>
          <p:cNvSpPr>
            <a:spLocks noGrp="1"/>
          </p:cNvSpPr>
          <p:nvPr>
            <p:ph type="body" sz="quarter" idx="17"/>
          </p:nvPr>
        </p:nvSpPr>
        <p:spPr/>
        <p:txBody>
          <a:bodyPr>
            <a:normAutofit/>
          </a:bodyPr>
          <a:lstStyle/>
          <a:p>
            <a:pPr lvl="0"/>
            <a:r>
              <a:rPr lang="nl-BE" b="1"/>
              <a:t>De kennisclip. </a:t>
            </a:r>
            <a:r>
              <a:rPr lang="nl-BE"/>
              <a:t>Een korte video over een stuk theorie. De kennisclip is sterk afgebakend tot één afgelijnd onderwerp.</a:t>
            </a:r>
            <a:br>
              <a:rPr lang="nl-BE"/>
            </a:br>
            <a:endParaRPr lang="nl-BE"/>
          </a:p>
          <a:p>
            <a:pPr lvl="0"/>
            <a:r>
              <a:rPr lang="nl-BE" b="1"/>
              <a:t>Het instructiefilmpje. </a:t>
            </a:r>
            <a:r>
              <a:rPr lang="nl-BE"/>
              <a:t>Een korte video over een bepaalde handeling. Een instructiefilmpje is sterk afgebakend tot één handeling/vaardigheid.</a:t>
            </a:r>
            <a:br>
              <a:rPr lang="nl-BE"/>
            </a:br>
            <a:endParaRPr lang="nl-BE"/>
          </a:p>
          <a:p>
            <a:pPr lvl="0"/>
            <a:r>
              <a:rPr lang="nl-BE" b="1"/>
              <a:t>De integrale lesopname.</a:t>
            </a:r>
            <a:r>
              <a:rPr lang="nl-BE"/>
              <a:t> Een video van een volledige les waarbij het presentatiemateriaal en de spreker worden gesynchroniseerd.</a:t>
            </a:r>
          </a:p>
          <a:p>
            <a:endParaRPr lang="nl-BE"/>
          </a:p>
        </p:txBody>
      </p:sp>
      <p:sp>
        <p:nvSpPr>
          <p:cNvPr id="2" name="Titel 1">
            <a:extLst>
              <a:ext uri="{FF2B5EF4-FFF2-40B4-BE49-F238E27FC236}">
                <a16:creationId xmlns:a16="http://schemas.microsoft.com/office/drawing/2014/main" id="{3F464749-581D-487F-BAFE-78DFD56A83EF}"/>
              </a:ext>
            </a:extLst>
          </p:cNvPr>
          <p:cNvSpPr>
            <a:spLocks noGrp="1"/>
          </p:cNvSpPr>
          <p:nvPr>
            <p:ph type="title"/>
          </p:nvPr>
        </p:nvSpPr>
        <p:spPr/>
        <p:txBody>
          <a:bodyPr/>
          <a:lstStyle/>
          <a:p>
            <a:r>
              <a:rPr lang="nl-BE"/>
              <a:t>Instructievideo’s maken: drie soorten</a:t>
            </a:r>
          </a:p>
        </p:txBody>
      </p:sp>
      <p:pic>
        <p:nvPicPr>
          <p:cNvPr id="4" name="Afbeelding 3">
            <a:extLst>
              <a:ext uri="{FF2B5EF4-FFF2-40B4-BE49-F238E27FC236}">
                <a16:creationId xmlns:a16="http://schemas.microsoft.com/office/drawing/2014/main" id="{D0921F3C-EFDA-4876-B04D-2F4E6E24F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95229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521C4F2-A02B-4549-82D3-FCD458691DF9}"/>
              </a:ext>
            </a:extLst>
          </p:cNvPr>
          <p:cNvSpPr>
            <a:spLocks noGrp="1"/>
          </p:cNvSpPr>
          <p:nvPr>
            <p:ph type="body" sz="quarter" idx="17"/>
          </p:nvPr>
        </p:nvSpPr>
        <p:spPr/>
        <p:txBody>
          <a:bodyPr/>
          <a:lstStyle/>
          <a:p>
            <a:pPr lvl="0"/>
            <a:r>
              <a:rPr lang="nl-BE"/>
              <a:t>het technisch correct is, wanneer de audio, de belichting en de </a:t>
            </a:r>
            <a:r>
              <a:rPr lang="nl-BE" err="1"/>
              <a:t>visuals</a:t>
            </a:r>
            <a:r>
              <a:rPr lang="nl-BE"/>
              <a:t> duidelijk zichtbaar zijn en afgestemd op elkaar.</a:t>
            </a:r>
          </a:p>
          <a:p>
            <a:pPr marL="0" indent="0">
              <a:buNone/>
            </a:pPr>
            <a:endParaRPr lang="nl-BE"/>
          </a:p>
          <a:p>
            <a:pPr lvl="0"/>
            <a:r>
              <a:rPr lang="nl-BE"/>
              <a:t>het design goed zit. Het design, dan gaat dit over de manier waarop de video is gemaakt om optimaal de aandacht van studenten vast te houden en hun leren te ondersteunen.</a:t>
            </a:r>
          </a:p>
          <a:p>
            <a:endParaRPr lang="nl-BE"/>
          </a:p>
        </p:txBody>
      </p:sp>
      <p:sp>
        <p:nvSpPr>
          <p:cNvPr id="2" name="Titel 1">
            <a:extLst>
              <a:ext uri="{FF2B5EF4-FFF2-40B4-BE49-F238E27FC236}">
                <a16:creationId xmlns:a16="http://schemas.microsoft.com/office/drawing/2014/main" id="{123B59FE-C49C-4653-A255-21B0DA91C634}"/>
              </a:ext>
            </a:extLst>
          </p:cNvPr>
          <p:cNvSpPr>
            <a:spLocks noGrp="1"/>
          </p:cNvSpPr>
          <p:nvPr>
            <p:ph type="title"/>
          </p:nvPr>
        </p:nvSpPr>
        <p:spPr/>
        <p:txBody>
          <a:bodyPr/>
          <a:lstStyle/>
          <a:p>
            <a:r>
              <a:rPr lang="nl-BE"/>
              <a:t>Een video is maar effectief wanneer:</a:t>
            </a:r>
          </a:p>
        </p:txBody>
      </p:sp>
      <p:pic>
        <p:nvPicPr>
          <p:cNvPr id="4" name="Afbeelding 3">
            <a:extLst>
              <a:ext uri="{FF2B5EF4-FFF2-40B4-BE49-F238E27FC236}">
                <a16:creationId xmlns:a16="http://schemas.microsoft.com/office/drawing/2014/main" id="{ED2F2CD9-7452-44EB-8AB1-3A44E20D7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9909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57FDFA1-F068-45FE-83AF-1756B8837445}"/>
              </a:ext>
            </a:extLst>
          </p:cNvPr>
          <p:cNvSpPr>
            <a:spLocks noGrp="1"/>
          </p:cNvSpPr>
          <p:nvPr>
            <p:ph type="body" sz="quarter" idx="17"/>
          </p:nvPr>
        </p:nvSpPr>
        <p:spPr/>
        <p:txBody>
          <a:bodyPr vert="horz" lIns="91440" tIns="45720" rIns="91440" bIns="45720" rtlCol="0" anchor="t">
            <a:noAutofit/>
          </a:bodyPr>
          <a:lstStyle/>
          <a:p>
            <a:r>
              <a:rPr lang="nl-BE" dirty="0"/>
              <a:t>Uit ons </a:t>
            </a:r>
            <a:r>
              <a:rPr lang="nl-BE" dirty="0" err="1"/>
              <a:t>EdHub</a:t>
            </a:r>
            <a:r>
              <a:rPr lang="nl-BE" dirty="0"/>
              <a:t> onderzoek blijken enkele belangrijke elementen een rol te spelen bij het kiezen van een tool:</a:t>
            </a:r>
          </a:p>
          <a:p>
            <a:pPr lvl="1"/>
            <a:endParaRPr lang="nl-BE"/>
          </a:p>
          <a:p>
            <a:pPr lvl="1"/>
            <a:r>
              <a:rPr lang="nl-BE" dirty="0"/>
              <a:t>(a) de laagdrempeligheid voor de gebruikers (leerkrachten en leerlingen)</a:t>
            </a:r>
            <a:endParaRPr lang="nl-BE" dirty="0">
              <a:cs typeface="Calibri"/>
            </a:endParaRPr>
          </a:p>
          <a:p>
            <a:pPr lvl="1"/>
            <a:r>
              <a:rPr lang="nl-BE" dirty="0"/>
              <a:t>(b) ervaren nut van de mogelijkheden van de tool (afhankelijk van digitale skills leerkracht)</a:t>
            </a:r>
            <a:endParaRPr lang="nl-BE" dirty="0">
              <a:cs typeface="Calibri"/>
            </a:endParaRPr>
          </a:p>
          <a:p>
            <a:pPr lvl="1"/>
            <a:r>
              <a:rPr lang="nl-BE" dirty="0"/>
              <a:t>(c) de integratie met de eventuele digitale leeromgeving</a:t>
            </a:r>
          </a:p>
          <a:p>
            <a:endParaRPr lang="nl-BE"/>
          </a:p>
        </p:txBody>
      </p:sp>
      <p:sp>
        <p:nvSpPr>
          <p:cNvPr id="2" name="Titel 1">
            <a:extLst>
              <a:ext uri="{FF2B5EF4-FFF2-40B4-BE49-F238E27FC236}">
                <a16:creationId xmlns:a16="http://schemas.microsoft.com/office/drawing/2014/main" id="{B5A7E0A2-14B3-4307-A811-75F050EFD950}"/>
              </a:ext>
            </a:extLst>
          </p:cNvPr>
          <p:cNvSpPr>
            <a:spLocks noGrp="1"/>
          </p:cNvSpPr>
          <p:nvPr>
            <p:ph type="title"/>
          </p:nvPr>
        </p:nvSpPr>
        <p:spPr/>
        <p:txBody>
          <a:bodyPr/>
          <a:lstStyle/>
          <a:p>
            <a:r>
              <a:rPr lang="nl-BE"/>
              <a:t>Overwegingen bij keuze van tool</a:t>
            </a:r>
          </a:p>
        </p:txBody>
      </p:sp>
      <p:pic>
        <p:nvPicPr>
          <p:cNvPr id="4" name="Afbeelding 3">
            <a:extLst>
              <a:ext uri="{FF2B5EF4-FFF2-40B4-BE49-F238E27FC236}">
                <a16:creationId xmlns:a16="http://schemas.microsoft.com/office/drawing/2014/main" id="{0654B80F-5FBE-4C74-95ED-2185677B9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31490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2E203-74AD-4161-9F9B-1FEFC5302C6F}"/>
              </a:ext>
            </a:extLst>
          </p:cNvPr>
          <p:cNvSpPr>
            <a:spLocks noGrp="1"/>
          </p:cNvSpPr>
          <p:nvPr>
            <p:ph type="title"/>
          </p:nvPr>
        </p:nvSpPr>
        <p:spPr/>
        <p:txBody>
          <a:bodyPr/>
          <a:lstStyle/>
          <a:p>
            <a:r>
              <a:rPr lang="nl-BE"/>
              <a:t>Hoe aanpakken?</a:t>
            </a:r>
          </a:p>
        </p:txBody>
      </p:sp>
      <p:pic>
        <p:nvPicPr>
          <p:cNvPr id="14" name="Tijdelijke aanduiding voor inhoud 3">
            <a:extLst>
              <a:ext uri="{FF2B5EF4-FFF2-40B4-BE49-F238E27FC236}">
                <a16:creationId xmlns:a16="http://schemas.microsoft.com/office/drawing/2014/main" id="{08EBE33E-687B-470C-84AE-6DF2AE0AE499}"/>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40975" y="1927574"/>
            <a:ext cx="2055813" cy="2235200"/>
          </a:xfrm>
          <a:prstGeom prst="rect">
            <a:avLst/>
          </a:prstGeom>
          <a:noFill/>
          <a:ln>
            <a:noFill/>
          </a:ln>
        </p:spPr>
      </p:pic>
      <p:pic>
        <p:nvPicPr>
          <p:cNvPr id="5" name="Afbeelding 4">
            <a:extLst>
              <a:ext uri="{FF2B5EF4-FFF2-40B4-BE49-F238E27FC236}">
                <a16:creationId xmlns:a16="http://schemas.microsoft.com/office/drawing/2014/main" id="{4BBCF54E-30DA-497A-8DB2-68DD620EA0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0665" y="3571572"/>
            <a:ext cx="4056434" cy="3557373"/>
          </a:xfrm>
          <a:prstGeom prst="rect">
            <a:avLst/>
          </a:prstGeom>
          <a:noFill/>
          <a:ln>
            <a:noFill/>
          </a:ln>
        </p:spPr>
      </p:pic>
      <p:pic>
        <p:nvPicPr>
          <p:cNvPr id="6" name="Afbeelding 5">
            <a:extLst>
              <a:ext uri="{FF2B5EF4-FFF2-40B4-BE49-F238E27FC236}">
                <a16:creationId xmlns:a16="http://schemas.microsoft.com/office/drawing/2014/main" id="{5B6725F5-8178-4C14-A0D3-3157996E85A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03433" y="6282594"/>
            <a:ext cx="2558132" cy="2230527"/>
          </a:xfrm>
          <a:prstGeom prst="rect">
            <a:avLst/>
          </a:prstGeom>
          <a:noFill/>
          <a:ln>
            <a:noFill/>
          </a:ln>
        </p:spPr>
      </p:pic>
      <p:pic>
        <p:nvPicPr>
          <p:cNvPr id="7" name="Afbeelding 6">
            <a:extLst>
              <a:ext uri="{FF2B5EF4-FFF2-40B4-BE49-F238E27FC236}">
                <a16:creationId xmlns:a16="http://schemas.microsoft.com/office/drawing/2014/main" id="{C21CC3E0-0106-474B-8456-07EA5F36DF6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844581" y="1910146"/>
            <a:ext cx="2498553" cy="2372576"/>
          </a:xfrm>
          <a:prstGeom prst="rect">
            <a:avLst/>
          </a:prstGeom>
          <a:noFill/>
          <a:ln>
            <a:noFill/>
          </a:ln>
        </p:spPr>
      </p:pic>
      <p:pic>
        <p:nvPicPr>
          <p:cNvPr id="8" name="Afbeelding 7">
            <a:extLst>
              <a:ext uri="{FF2B5EF4-FFF2-40B4-BE49-F238E27FC236}">
                <a16:creationId xmlns:a16="http://schemas.microsoft.com/office/drawing/2014/main" id="{D53B62A6-42A2-4EB7-9809-402FAD4B1FC3}"/>
              </a:ext>
            </a:extLst>
          </p:cNvPr>
          <p:cNvPicPr/>
          <p:nvPr/>
        </p:nvPicPr>
        <p:blipFill rotWithShape="1">
          <a:blip r:embed="rId7">
            <a:extLst>
              <a:ext uri="{28A0092B-C50C-407E-A947-70E740481C1C}">
                <a14:useLocalDpi xmlns:a14="http://schemas.microsoft.com/office/drawing/2010/main" val="0"/>
              </a:ext>
            </a:extLst>
          </a:blip>
          <a:srcRect l="10955" t="19551" r="5808" b="20711"/>
          <a:stretch/>
        </p:blipFill>
        <p:spPr bwMode="auto">
          <a:xfrm>
            <a:off x="8571575" y="4282722"/>
            <a:ext cx="2912120" cy="2113482"/>
          </a:xfrm>
          <a:prstGeom prst="rect">
            <a:avLst/>
          </a:prstGeom>
          <a:noFill/>
          <a:ln>
            <a:noFill/>
          </a:ln>
        </p:spPr>
      </p:pic>
      <p:pic>
        <p:nvPicPr>
          <p:cNvPr id="9" name="Afbeelding 8">
            <a:extLst>
              <a:ext uri="{FF2B5EF4-FFF2-40B4-BE49-F238E27FC236}">
                <a16:creationId xmlns:a16="http://schemas.microsoft.com/office/drawing/2014/main" id="{EFF5A210-0703-4DD7-A617-7768A502878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909023" y="6396206"/>
            <a:ext cx="2034596" cy="1980651"/>
          </a:xfrm>
          <a:prstGeom prst="rect">
            <a:avLst/>
          </a:prstGeom>
          <a:noFill/>
          <a:ln>
            <a:noFill/>
          </a:ln>
        </p:spPr>
      </p:pic>
      <p:sp>
        <p:nvSpPr>
          <p:cNvPr id="16" name="Rechthoek: afgeronde hoeken 15">
            <a:extLst>
              <a:ext uri="{FF2B5EF4-FFF2-40B4-BE49-F238E27FC236}">
                <a16:creationId xmlns:a16="http://schemas.microsoft.com/office/drawing/2014/main" id="{B07600EA-5FF7-48E7-A37C-0D3DF8BD90F4}"/>
              </a:ext>
            </a:extLst>
          </p:cNvPr>
          <p:cNvSpPr/>
          <p:nvPr/>
        </p:nvSpPr>
        <p:spPr>
          <a:xfrm>
            <a:off x="3825695" y="2640358"/>
            <a:ext cx="3199769" cy="1225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700"/>
              <a:t>Signaleer</a:t>
            </a:r>
          </a:p>
        </p:txBody>
      </p:sp>
      <p:sp>
        <p:nvSpPr>
          <p:cNvPr id="17" name="Rechthoek: afgeronde hoeken 16">
            <a:extLst>
              <a:ext uri="{FF2B5EF4-FFF2-40B4-BE49-F238E27FC236}">
                <a16:creationId xmlns:a16="http://schemas.microsoft.com/office/drawing/2014/main" id="{5CC3850A-E82C-479D-AAC8-3D05A96E0BC2}"/>
              </a:ext>
            </a:extLst>
          </p:cNvPr>
          <p:cNvSpPr/>
          <p:nvPr/>
        </p:nvSpPr>
        <p:spPr>
          <a:xfrm>
            <a:off x="11483695" y="6753893"/>
            <a:ext cx="3983285" cy="1225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700"/>
              <a:t>Stretch het geheugen</a:t>
            </a:r>
          </a:p>
        </p:txBody>
      </p:sp>
      <p:sp>
        <p:nvSpPr>
          <p:cNvPr id="19" name="Rechthoek: afgeronde hoeken 18">
            <a:extLst>
              <a:ext uri="{FF2B5EF4-FFF2-40B4-BE49-F238E27FC236}">
                <a16:creationId xmlns:a16="http://schemas.microsoft.com/office/drawing/2014/main" id="{A8D8AC1F-37F6-493C-B223-3BE6CDD7D794}"/>
              </a:ext>
            </a:extLst>
          </p:cNvPr>
          <p:cNvSpPr/>
          <p:nvPr/>
        </p:nvSpPr>
        <p:spPr>
          <a:xfrm>
            <a:off x="11483694" y="4688606"/>
            <a:ext cx="3115284" cy="1138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700"/>
              <a:t>Oriënteer</a:t>
            </a:r>
          </a:p>
        </p:txBody>
      </p:sp>
      <p:sp>
        <p:nvSpPr>
          <p:cNvPr id="20" name="Rechthoek: afgeronde hoeken 19">
            <a:extLst>
              <a:ext uri="{FF2B5EF4-FFF2-40B4-BE49-F238E27FC236}">
                <a16:creationId xmlns:a16="http://schemas.microsoft.com/office/drawing/2014/main" id="{7DDC06C0-4C24-45BD-B5AE-F1274F7DA5AD}"/>
              </a:ext>
            </a:extLst>
          </p:cNvPr>
          <p:cNvSpPr/>
          <p:nvPr/>
        </p:nvSpPr>
        <p:spPr>
          <a:xfrm>
            <a:off x="3825695" y="6806311"/>
            <a:ext cx="3199769" cy="1225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700"/>
              <a:t>Hou het kort</a:t>
            </a:r>
          </a:p>
        </p:txBody>
      </p:sp>
      <p:sp>
        <p:nvSpPr>
          <p:cNvPr id="21" name="Rechthoek: afgeronde hoeken 20">
            <a:extLst>
              <a:ext uri="{FF2B5EF4-FFF2-40B4-BE49-F238E27FC236}">
                <a16:creationId xmlns:a16="http://schemas.microsoft.com/office/drawing/2014/main" id="{578040FF-8E02-4DE7-BF8C-AB7218858DE2}"/>
              </a:ext>
            </a:extLst>
          </p:cNvPr>
          <p:cNvSpPr/>
          <p:nvPr/>
        </p:nvSpPr>
        <p:spPr>
          <a:xfrm>
            <a:off x="11343134" y="2571721"/>
            <a:ext cx="2912120" cy="1225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700"/>
              <a:t>Converseer</a:t>
            </a:r>
          </a:p>
        </p:txBody>
      </p:sp>
      <p:sp>
        <p:nvSpPr>
          <p:cNvPr id="23" name="Rechthoek: afgeronde hoeken 22">
            <a:extLst>
              <a:ext uri="{FF2B5EF4-FFF2-40B4-BE49-F238E27FC236}">
                <a16:creationId xmlns:a16="http://schemas.microsoft.com/office/drawing/2014/main" id="{DA9924FC-2DDA-4FF5-886B-5A8833A6B716}"/>
              </a:ext>
            </a:extLst>
          </p:cNvPr>
          <p:cNvSpPr/>
          <p:nvPr/>
        </p:nvSpPr>
        <p:spPr>
          <a:xfrm>
            <a:off x="3825695" y="4684949"/>
            <a:ext cx="3199769" cy="1225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700"/>
              <a:t>Segmenteer</a:t>
            </a:r>
          </a:p>
        </p:txBody>
      </p:sp>
      <p:pic>
        <p:nvPicPr>
          <p:cNvPr id="15" name="Afbeelding 14">
            <a:extLst>
              <a:ext uri="{FF2B5EF4-FFF2-40B4-BE49-F238E27FC236}">
                <a16:creationId xmlns:a16="http://schemas.microsoft.com/office/drawing/2014/main" id="{0D98BFA8-975A-4A74-BBDE-C253221B9B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3955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1D3CC9C-708D-4942-B76D-220CCD175C03}"/>
              </a:ext>
            </a:extLst>
          </p:cNvPr>
          <p:cNvSpPr>
            <a:spLocks noGrp="1"/>
          </p:cNvSpPr>
          <p:nvPr>
            <p:ph type="body" sz="quarter" idx="17"/>
          </p:nvPr>
        </p:nvSpPr>
        <p:spPr/>
        <p:txBody>
          <a:bodyPr/>
          <a:lstStyle/>
          <a:p>
            <a:pPr marL="0" indent="0">
              <a:buNone/>
            </a:pPr>
            <a:r>
              <a:rPr lang="nl-BE"/>
              <a:t>Signalisatie verwijst naar het richten van de aandacht van de kijker op de essentiële elementen in een video. Een aantal voorbeelden:</a:t>
            </a:r>
          </a:p>
          <a:p>
            <a:pPr marL="0" indent="0">
              <a:buNone/>
            </a:pPr>
            <a:endParaRPr lang="nl-BE"/>
          </a:p>
          <a:p>
            <a:pPr marL="1257300" lvl="1" indent="-571500">
              <a:buFont typeface="Arial" panose="020B0604020202020204" pitchFamily="34" charset="0"/>
              <a:buChar char="•"/>
            </a:pPr>
            <a:r>
              <a:rPr lang="nl-BE"/>
              <a:t>Het oplichten van de cursor bij essentiële schermhandelingen</a:t>
            </a:r>
          </a:p>
          <a:p>
            <a:pPr marL="1257300" lvl="1" indent="-571500">
              <a:buFont typeface="Arial" panose="020B0604020202020204" pitchFamily="34" charset="0"/>
              <a:buChar char="•"/>
            </a:pPr>
            <a:r>
              <a:rPr lang="nl-BE"/>
              <a:t>Het kleuren van bepaalde kernwoorden in je presentatie</a:t>
            </a:r>
          </a:p>
          <a:p>
            <a:pPr marL="1257300" lvl="1" indent="-571500">
              <a:buFont typeface="Arial" panose="020B0604020202020204" pitchFamily="34" charset="0"/>
              <a:buChar char="•"/>
            </a:pPr>
            <a:r>
              <a:rPr lang="nl-BE"/>
              <a:t>Het toevoegen van een kernwoord bij tussenstappen</a:t>
            </a:r>
          </a:p>
          <a:p>
            <a:pPr marL="1257300" lvl="1" indent="-571500">
              <a:buFont typeface="Arial" panose="020B0604020202020204" pitchFamily="34" charset="0"/>
              <a:buChar char="•"/>
            </a:pPr>
            <a:r>
              <a:rPr lang="nl-BE"/>
              <a:t>Een korte intro die de opzet en het doel van de video verduidelijkt</a:t>
            </a:r>
          </a:p>
        </p:txBody>
      </p:sp>
      <p:sp>
        <p:nvSpPr>
          <p:cNvPr id="2" name="Titel 1">
            <a:extLst>
              <a:ext uri="{FF2B5EF4-FFF2-40B4-BE49-F238E27FC236}">
                <a16:creationId xmlns:a16="http://schemas.microsoft.com/office/drawing/2014/main" id="{0CB1A588-1B04-4FB4-AE03-8F9B3BAB4615}"/>
              </a:ext>
            </a:extLst>
          </p:cNvPr>
          <p:cNvSpPr>
            <a:spLocks noGrp="1"/>
          </p:cNvSpPr>
          <p:nvPr>
            <p:ph type="title"/>
          </p:nvPr>
        </p:nvSpPr>
        <p:spPr/>
        <p:txBody>
          <a:bodyPr/>
          <a:lstStyle/>
          <a:p>
            <a:r>
              <a:rPr lang="nl-BE"/>
              <a:t>Signaleer</a:t>
            </a:r>
          </a:p>
        </p:txBody>
      </p:sp>
      <p:pic>
        <p:nvPicPr>
          <p:cNvPr id="4" name="Tijdelijke aanduiding voor inhoud 3">
            <a:extLst>
              <a:ext uri="{FF2B5EF4-FFF2-40B4-BE49-F238E27FC236}">
                <a16:creationId xmlns:a16="http://schemas.microsoft.com/office/drawing/2014/main" id="{B4658E89-B47F-480D-91D2-8AC4F6CD5C2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79719" y="301155"/>
            <a:ext cx="2055171" cy="2234877"/>
          </a:xfrm>
          <a:prstGeom prst="rect">
            <a:avLst/>
          </a:prstGeom>
          <a:noFill/>
          <a:ln>
            <a:noFill/>
          </a:ln>
        </p:spPr>
      </p:pic>
      <p:pic>
        <p:nvPicPr>
          <p:cNvPr id="5" name="Afbeelding 4">
            <a:extLst>
              <a:ext uri="{FF2B5EF4-FFF2-40B4-BE49-F238E27FC236}">
                <a16:creationId xmlns:a16="http://schemas.microsoft.com/office/drawing/2014/main" id="{D8A0E24F-5BAF-4C28-B86F-21EF456472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74" y="8298258"/>
            <a:ext cx="1924526" cy="1871384"/>
          </a:xfrm>
          <a:prstGeom prst="rect">
            <a:avLst/>
          </a:prstGeom>
        </p:spPr>
      </p:pic>
    </p:spTree>
    <p:extLst>
      <p:ext uri="{BB962C8B-B14F-4D97-AF65-F5344CB8AC3E}">
        <p14:creationId xmlns:p14="http://schemas.microsoft.com/office/powerpoint/2010/main" val="2257133389"/>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8795747DAED044B2AD4E757E7B7ED5" ma:contentTypeVersion="12" ma:contentTypeDescription="Een nieuw document maken." ma:contentTypeScope="" ma:versionID="ed679dd1c24fe36c16b60432bdabba06">
  <xsd:schema xmlns:xsd="http://www.w3.org/2001/XMLSchema" xmlns:xs="http://www.w3.org/2001/XMLSchema" xmlns:p="http://schemas.microsoft.com/office/2006/metadata/properties" xmlns:ns2="865a0871-f920-490a-aa23-7a7b7f363327" xmlns:ns3="9ee4f5ba-badb-44c7-ae7f-9b139cc5ca5c" targetNamespace="http://schemas.microsoft.com/office/2006/metadata/properties" ma:root="true" ma:fieldsID="ec925d8abc0554ae9908b51952958052" ns2:_="" ns3:_="">
    <xsd:import namespace="865a0871-f920-490a-aa23-7a7b7f363327"/>
    <xsd:import namespace="9ee4f5ba-badb-44c7-ae7f-9b139cc5ca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a0871-f920-490a-aa23-7a7b7f363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e4f5ba-badb-44c7-ae7f-9b139cc5ca5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9D7BF5-FA67-45FF-A287-CE11E2521B25}">
  <ds:schemaRefs>
    <ds:schemaRef ds:uri="865a0871-f920-490a-aa23-7a7b7f363327"/>
    <ds:schemaRef ds:uri="http://purl.org/dc/elements/1.1/"/>
    <ds:schemaRef ds:uri="9ee4f5ba-badb-44c7-ae7f-9b139cc5ca5c"/>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7E805CF-5123-4B02-8348-B20123482E1D}">
  <ds:schemaRefs>
    <ds:schemaRef ds:uri="http://schemas.microsoft.com/sharepoint/v3/contenttype/forms"/>
  </ds:schemaRefs>
</ds:datastoreItem>
</file>

<file path=customXml/itemProps3.xml><?xml version="1.0" encoding="utf-8"?>
<ds:datastoreItem xmlns:ds="http://schemas.openxmlformats.org/officeDocument/2006/customXml" ds:itemID="{1A5A0D37-75CE-45DC-9353-F705222A0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5a0871-f920-490a-aa23-7a7b7f363327"/>
    <ds:schemaRef ds:uri="9ee4f5ba-badb-44c7-ae7f-9b139cc5c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TotalTime>
  <Words>1701</Words>
  <Application>Microsoft Office PowerPoint</Application>
  <PresentationFormat>Aangepast</PresentationFormat>
  <Paragraphs>175</Paragraphs>
  <Slides>21</Slides>
  <Notes>19</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21</vt:i4>
      </vt:variant>
    </vt:vector>
  </HeadingPairs>
  <TitlesOfParts>
    <vt:vector size="28" baseType="lpstr">
      <vt:lpstr>Arial</vt:lpstr>
      <vt:lpstr>Arial Rounded MT Bold</vt:lpstr>
      <vt:lpstr>Calibri</vt:lpstr>
      <vt:lpstr>Calibri Light</vt:lpstr>
      <vt:lpstr>Howest NL</vt:lpstr>
      <vt:lpstr>Howest EN</vt:lpstr>
      <vt:lpstr>Howest NL met tweede logo</vt:lpstr>
      <vt:lpstr>Webinar: Online lesgeven via  lesopnames </vt:lpstr>
      <vt:lpstr>Wie is EdHub?</vt:lpstr>
      <vt:lpstr>Instructievideo’s: wat?</vt:lpstr>
      <vt:lpstr>Nut van video’s in educatieve setting</vt:lpstr>
      <vt:lpstr>Instructievideo’s maken: drie soorten</vt:lpstr>
      <vt:lpstr>Een video is maar effectief wanneer:</vt:lpstr>
      <vt:lpstr>Overwegingen bij keuze van tool</vt:lpstr>
      <vt:lpstr>Hoe aanpakken?</vt:lpstr>
      <vt:lpstr>Signaleer</vt:lpstr>
      <vt:lpstr>Segmenteer</vt:lpstr>
      <vt:lpstr>Hou het kort</vt:lpstr>
      <vt:lpstr>Converseer</vt:lpstr>
      <vt:lpstr>Oriënteer</vt:lpstr>
      <vt:lpstr>Stretch het geheugen</vt:lpstr>
      <vt:lpstr>Een goede video is dus een video die</vt:lpstr>
      <vt:lpstr>Webcam…hoe kom ik in beeld?</vt:lpstr>
      <vt:lpstr>PowerPoint-presentatie</vt:lpstr>
      <vt:lpstr>Andere tips</vt:lpstr>
      <vt:lpstr>Tijd voor wat demo’s</vt:lpstr>
      <vt:lpstr>Extra demo</vt:lpstr>
      <vt:lpstr>Deze webinar werd aangeboden door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Online lesgeven via  lesopnames</dc:title>
  <dc:creator>Bonne Basiel</dc:creator>
  <cp:lastModifiedBy>Dauwens Rina</cp:lastModifiedBy>
  <cp:revision>8</cp:revision>
  <cp:lastPrinted>2020-04-14T06:25:42Z</cp:lastPrinted>
  <dcterms:created xsi:type="dcterms:W3CDTF">2020-04-13T08:53:50Z</dcterms:created>
  <dcterms:modified xsi:type="dcterms:W3CDTF">2021-01-05T12:25:13Z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0x0101001C8795747DAED044B2AD4E757E7B7ED5</vt:lpwstr>
  </property>
</Properties>
</file>